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77" r:id="rId3"/>
    <p:sldId id="311" r:id="rId4"/>
    <p:sldId id="271" r:id="rId5"/>
    <p:sldId id="335" r:id="rId6"/>
    <p:sldId id="336" r:id="rId7"/>
    <p:sldId id="328" r:id="rId8"/>
    <p:sldId id="327" r:id="rId9"/>
    <p:sldId id="330" r:id="rId10"/>
    <p:sldId id="325" r:id="rId11"/>
    <p:sldId id="296" r:id="rId12"/>
    <p:sldId id="302" r:id="rId13"/>
    <p:sldId id="33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4572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5486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6400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7315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12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A4"/>
    <a:srgbClr val="F5474B"/>
    <a:srgbClr val="EADD97"/>
    <a:srgbClr val="ECC59A"/>
    <a:srgbClr val="FFD4A4"/>
    <a:srgbClr val="B88554"/>
    <a:srgbClr val="D1D7F5"/>
    <a:srgbClr val="883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8"/>
    <p:restoredTop sz="90000"/>
  </p:normalViewPr>
  <p:slideViewPr>
    <p:cSldViewPr snapToGrid="0" showGuides="1">
      <p:cViewPr varScale="1">
        <p:scale>
          <a:sx n="53" d="100"/>
          <a:sy n="53" d="100"/>
        </p:scale>
        <p:origin x="760" y="176"/>
      </p:cViewPr>
      <p:guideLst>
        <p:guide orient="horz" pos="4344"/>
        <p:guide pos="12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1200">
        <a:latin typeface="+mj-lt"/>
        <a:ea typeface="+mj-ea"/>
        <a:cs typeface="+mj-cs"/>
        <a:sym typeface="Calibri"/>
      </a:defRPr>
    </a:lvl1pPr>
    <a:lvl2pPr indent="228600" defTabSz="1828800" latinLnBrk="0">
      <a:defRPr sz="1200">
        <a:latin typeface="+mj-lt"/>
        <a:ea typeface="+mj-ea"/>
        <a:cs typeface="+mj-cs"/>
        <a:sym typeface="Calibri"/>
      </a:defRPr>
    </a:lvl2pPr>
    <a:lvl3pPr indent="457200" defTabSz="1828800" latinLnBrk="0">
      <a:defRPr sz="1200">
        <a:latin typeface="+mj-lt"/>
        <a:ea typeface="+mj-ea"/>
        <a:cs typeface="+mj-cs"/>
        <a:sym typeface="Calibri"/>
      </a:defRPr>
    </a:lvl3pPr>
    <a:lvl4pPr indent="685800" defTabSz="1828800" latinLnBrk="0">
      <a:defRPr sz="1200">
        <a:latin typeface="+mj-lt"/>
        <a:ea typeface="+mj-ea"/>
        <a:cs typeface="+mj-cs"/>
        <a:sym typeface="Calibri"/>
      </a:defRPr>
    </a:lvl4pPr>
    <a:lvl5pPr indent="914400" defTabSz="1828800" latinLnBrk="0">
      <a:defRPr sz="1200">
        <a:latin typeface="+mj-lt"/>
        <a:ea typeface="+mj-ea"/>
        <a:cs typeface="+mj-cs"/>
        <a:sym typeface="Calibri"/>
      </a:defRPr>
    </a:lvl5pPr>
    <a:lvl6pPr indent="1143000" defTabSz="1828800" latinLnBrk="0">
      <a:defRPr sz="1200">
        <a:latin typeface="+mj-lt"/>
        <a:ea typeface="+mj-ea"/>
        <a:cs typeface="+mj-cs"/>
        <a:sym typeface="Calibri"/>
      </a:defRPr>
    </a:lvl6pPr>
    <a:lvl7pPr indent="1371600" defTabSz="1828800" latinLnBrk="0">
      <a:defRPr sz="1200">
        <a:latin typeface="+mj-lt"/>
        <a:ea typeface="+mj-ea"/>
        <a:cs typeface="+mj-cs"/>
        <a:sym typeface="Calibri"/>
      </a:defRPr>
    </a:lvl7pPr>
    <a:lvl8pPr indent="1600200" defTabSz="1828800" latinLnBrk="0">
      <a:defRPr sz="1200">
        <a:latin typeface="+mj-lt"/>
        <a:ea typeface="+mj-ea"/>
        <a:cs typeface="+mj-cs"/>
        <a:sym typeface="Calibri"/>
      </a:defRPr>
    </a:lvl8pPr>
    <a:lvl9pPr indent="1828800" defTabSz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22/09/26/politics/roger-stone-january-6-documentary-film/index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22/09/26/politics/roger-stone-january-6-documentary-film/index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www.washingtonpost.com</a:t>
            </a:r>
            <a:r>
              <a:rPr lang="en-US" dirty="0"/>
              <a:t>/national-security/2022/10/13/jan-6-committee-hearings-live-updates/</a:t>
            </a:r>
          </a:p>
        </p:txBody>
      </p:sp>
    </p:spTree>
    <p:extLst>
      <p:ext uri="{BB962C8B-B14F-4D97-AF65-F5344CB8AC3E}">
        <p14:creationId xmlns:p14="http://schemas.microsoft.com/office/powerpoint/2010/main" val="123835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/pulse/count-vectorizers-vs-tfidf-natural-language-processing-sheel-saket/</a:t>
            </a:r>
          </a:p>
          <a:p>
            <a:r>
              <a:rPr lang="en-US" dirty="0"/>
              <a:t>https://</a:t>
            </a:r>
            <a:r>
              <a:rPr lang="en-US" dirty="0" err="1"/>
              <a:t>machinehack.com</a:t>
            </a:r>
            <a:r>
              <a:rPr lang="en-US" dirty="0"/>
              <a:t>/practices/</a:t>
            </a:r>
            <a:r>
              <a:rPr lang="en-US" dirty="0" err="1"/>
              <a:t>general_ml</a:t>
            </a:r>
            <a:r>
              <a:rPr lang="en-US" dirty="0"/>
              <a:t>/</a:t>
            </a:r>
            <a:r>
              <a:rPr lang="en-US" dirty="0" err="1"/>
              <a:t>tfidf_vs_count_vectorizer_in_nlp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/questions/61055072/why-does-gensims-simple-preprocess-python-tokenizer-seem-to-skip-the-i-token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9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Optimizations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Add these words to stop list: rt, </a:t>
            </a:r>
            <a:r>
              <a:rPr lang="en-US" sz="1200" dirty="0" err="1"/>
              <a:t>january</a:t>
            </a:r>
            <a:r>
              <a:rPr lang="en-US" sz="1200" dirty="0"/>
              <a:t>, </a:t>
            </a:r>
            <a:r>
              <a:rPr lang="en-US" sz="1200" dirty="0"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january6thcommitteehearings, ja</a:t>
            </a: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Implement Bigrams with LDA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Analyze algorithm output, contextualize further by looking at tweets, and finalize topic names</a:t>
            </a:r>
            <a:r>
              <a:rPr lang="en-US" sz="1200" dirty="0"/>
              <a:t>  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Video Roger stone video</a:t>
            </a:r>
          </a:p>
          <a:p>
            <a:r>
              <a:rPr lang="en-US" sz="1200" dirty="0">
                <a:hlinkClick r:id="rId3"/>
              </a:rPr>
              <a:t>https://www.cnn.com/2022/09/26/politics/roger-stone-january-6-documentary-film/index.html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https://</a:t>
            </a:r>
            <a:r>
              <a:rPr lang="en-US" sz="1200" dirty="0" err="1"/>
              <a:t>www.yahoo.com</a:t>
            </a:r>
            <a:r>
              <a:rPr lang="en-US" sz="1200" dirty="0"/>
              <a:t>/news/video-shows-roger-stone-telling-065216462.html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67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Optimizations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Add these words to stop list: rt, </a:t>
            </a:r>
            <a:r>
              <a:rPr lang="en-US" sz="1200" dirty="0" err="1"/>
              <a:t>january</a:t>
            </a:r>
            <a:r>
              <a:rPr lang="en-US" sz="1200" dirty="0"/>
              <a:t>, </a:t>
            </a:r>
            <a:r>
              <a:rPr lang="en-US" sz="1200" dirty="0"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january6thcommitteehearings, ja</a:t>
            </a: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/>
              <a:t>Implement Bigrams with LDA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Analyze algorithm output, contextualize further by looking at tweets, and finalize topic names</a:t>
            </a:r>
            <a:r>
              <a:rPr lang="en-US" sz="1200" dirty="0"/>
              <a:t>  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Video Roger stone video</a:t>
            </a:r>
          </a:p>
          <a:p>
            <a:r>
              <a:rPr lang="en-US" sz="1200" dirty="0">
                <a:hlinkClick r:id="rId3"/>
              </a:rPr>
              <a:t>https://www.cnn.com/2022/09/26/politics/roger-stone-january-6-documentary-film/index.html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https://</a:t>
            </a:r>
            <a:r>
              <a:rPr lang="en-US" sz="1200" dirty="0" err="1"/>
              <a:t>www.yahoo.com</a:t>
            </a:r>
            <a:r>
              <a:rPr lang="en-US" sz="1200" dirty="0"/>
              <a:t>/news/video-shows-roger-stone-telling-065216462.html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05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 Hamill: The algorithms are leaning into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=UEn3xHNBXJU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1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=UEn3xHNBXJU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7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: wow and stunning are not meant in a positive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4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679575" y="730251"/>
            <a:ext cx="21031201" cy="26511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6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914400">
              <a:buSzTx/>
              <a:buFontTx/>
              <a:buNone/>
              <a:defRPr sz="4800" b="1"/>
            </a:lvl2pPr>
            <a:lvl3pPr marL="0" indent="1828800">
              <a:buSzTx/>
              <a:buFontTx/>
              <a:buNone/>
              <a:defRPr sz="4800" b="1"/>
            </a:lvl3pPr>
            <a:lvl4pPr marL="0" indent="2743200">
              <a:buSzTx/>
              <a:buFontTx/>
              <a:buNone/>
              <a:defRPr sz="4800" b="1"/>
            </a:lvl4pPr>
            <a:lvl5pPr marL="0" indent="3657600">
              <a:buSzTx/>
              <a:buFontTx/>
              <a:buNone/>
              <a:defRPr sz="4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Rectangle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48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1679576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1436914" indent="-522514">
              <a:defRPr sz="6400"/>
            </a:lvl2pPr>
            <a:lvl3pPr marL="2438400" indent="-609600">
              <a:defRPr sz="6400"/>
            </a:lvl3pPr>
            <a:lvl4pPr marL="3474720" indent="-731520">
              <a:defRPr sz="6400"/>
            </a:lvl4pPr>
            <a:lvl5pPr marL="4389120" indent="-731520">
              <a:defRPr sz="6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21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32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679576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3" name="Image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79576" y="4114800"/>
            <a:ext cx="7864476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914400">
              <a:buSzTx/>
              <a:buFontTx/>
              <a:buNone/>
              <a:defRPr sz="3200"/>
            </a:lvl2pPr>
            <a:lvl3pPr marL="0" indent="1828800">
              <a:buSzTx/>
              <a:buFontTx/>
              <a:buNone/>
              <a:defRPr sz="3200"/>
            </a:lvl3pPr>
            <a:lvl4pPr marL="0" indent="2743200">
              <a:buSzTx/>
              <a:buFontTx/>
              <a:buNone/>
              <a:defRPr sz="3200"/>
            </a:lvl4pPr>
            <a:lvl5pPr marL="0" indent="3657600"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730250"/>
            <a:ext cx="15468600" cy="11623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8306105"/>
            <a:ext cx="24384000" cy="5409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400">
                <a:latin typeface="Roboto" pitchFamily="2" charset="0"/>
                <a:ea typeface="Roboto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416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94492" y="12847955"/>
            <a:ext cx="413108" cy="459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14478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24688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5283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6197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7112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8026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548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6400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7315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RWELL"/>
          <p:cNvSpPr txBox="1"/>
          <p:nvPr/>
        </p:nvSpPr>
        <p:spPr>
          <a:xfrm>
            <a:off x="4733655" y="4457161"/>
            <a:ext cx="15762287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0" b="1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sz="9000" dirty="0"/>
              <a:t>NATURAL LANGUAGE PROCESSING</a:t>
            </a:r>
            <a:endParaRPr sz="9000" dirty="0"/>
          </a:p>
        </p:txBody>
      </p:sp>
      <p:sp>
        <p:nvSpPr>
          <p:cNvPr id="2" name="ORWELL">
            <a:extLst>
              <a:ext uri="{FF2B5EF4-FFF2-40B4-BE49-F238E27FC236}">
                <a16:creationId xmlns:a16="http://schemas.microsoft.com/office/drawing/2014/main" id="{4F4F2B52-97EA-7B5B-DF33-45E95B6C4D47}"/>
              </a:ext>
            </a:extLst>
          </p:cNvPr>
          <p:cNvSpPr txBox="1"/>
          <p:nvPr/>
        </p:nvSpPr>
        <p:spPr>
          <a:xfrm>
            <a:off x="4083167" y="8445581"/>
            <a:ext cx="15762287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0" b="1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sz="4000" dirty="0"/>
              <a:t>Twitter Topic Modeling: </a:t>
            </a:r>
          </a:p>
          <a:p>
            <a:r>
              <a:rPr lang="en-US" sz="4000" dirty="0"/>
              <a:t>#January6thCommitteeHearing</a:t>
            </a:r>
            <a:endParaRPr sz="4000" dirty="0"/>
          </a:p>
        </p:txBody>
      </p:sp>
      <p:sp>
        <p:nvSpPr>
          <p:cNvPr id="3" name="ORWELL">
            <a:extLst>
              <a:ext uri="{FF2B5EF4-FFF2-40B4-BE49-F238E27FC236}">
                <a16:creationId xmlns:a16="http://schemas.microsoft.com/office/drawing/2014/main" id="{E992878F-3059-B2E9-844E-939A0CA63861}"/>
              </a:ext>
            </a:extLst>
          </p:cNvPr>
          <p:cNvSpPr txBox="1"/>
          <p:nvPr/>
        </p:nvSpPr>
        <p:spPr>
          <a:xfrm>
            <a:off x="19982986" y="13125375"/>
            <a:ext cx="4230029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0" b="1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sz="1300" b="0" dirty="0"/>
              <a:t>Created by:  Jenni Hawk, October 2022</a:t>
            </a:r>
            <a:endParaRPr sz="1300" b="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0A83FD-A52A-2643-F28C-9FF285AAD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3" y="6410170"/>
            <a:ext cx="6967423" cy="2042377"/>
          </a:xfrm>
          <a:prstGeom prst="rect">
            <a:avLst/>
          </a:prstGeom>
        </p:spPr>
      </p:pic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C3C0A7-9124-4A9D-B14D-9885E0A2A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022" y="8702598"/>
            <a:ext cx="7133993" cy="20723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9372769-3593-F7EA-76E2-70DF410226EB}"/>
              </a:ext>
            </a:extLst>
          </p:cNvPr>
          <p:cNvSpPr txBox="1"/>
          <p:nvPr/>
        </p:nvSpPr>
        <p:spPr>
          <a:xfrm>
            <a:off x="1249815" y="1065161"/>
            <a:ext cx="3650456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accent2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Roger Stone Video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BFB08D-9284-BF2B-80B9-215B981AB21F}"/>
              </a:ext>
            </a:extLst>
          </p:cNvPr>
          <p:cNvSpPr txBox="1"/>
          <p:nvPr/>
        </p:nvSpPr>
        <p:spPr>
          <a:xfrm>
            <a:off x="6882569" y="1023475"/>
            <a:ext cx="5022056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7030A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Subpoena Trump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BBC272-DB26-AE40-B25E-137848DB8821}"/>
              </a:ext>
            </a:extLst>
          </p:cNvPr>
          <p:cNvSpPr txBox="1"/>
          <p:nvPr/>
        </p:nvSpPr>
        <p:spPr>
          <a:xfrm>
            <a:off x="13668084" y="1049132"/>
            <a:ext cx="3527097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B88554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Trump Summoned Rioters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CB2079-F1E4-4DE1-8112-CC1C6E96C7D1}"/>
              </a:ext>
            </a:extLst>
          </p:cNvPr>
          <p:cNvSpPr txBox="1"/>
          <p:nvPr/>
        </p:nvSpPr>
        <p:spPr>
          <a:xfrm>
            <a:off x="19559240" y="994770"/>
            <a:ext cx="3974016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Trump Lost Decided Attack</a:t>
            </a:r>
            <a:endParaRPr lang="en-US" sz="3000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EE1573-1E1A-1598-9B5C-5896231D7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63" y="1858792"/>
            <a:ext cx="4305300" cy="422636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076B6B-2204-ABB7-186D-75667547A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511" y="7175829"/>
            <a:ext cx="4781744" cy="5826495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D6C130-8E80-C62D-E00E-ED9B4D4CF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5712" y="2532646"/>
            <a:ext cx="5700646" cy="4113481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99C44B-DBD9-B012-B8EC-BF7BA5CE0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8" y="1991308"/>
            <a:ext cx="4927985" cy="3985747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3E84F89-4CEC-5506-A33B-11CFF5E1AA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41" y="5986140"/>
            <a:ext cx="4792783" cy="3935211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14646E6-9650-7448-F08B-C83A54E3F9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851" y="9896328"/>
            <a:ext cx="4669370" cy="3775068"/>
          </a:xfrm>
          <a:prstGeom prst="rect">
            <a:avLst/>
          </a:prstGeom>
        </p:spPr>
      </p:pic>
      <p:pic>
        <p:nvPicPr>
          <p:cNvPr id="13" name="Picture 12" descr="Text, application&#10;&#10;Description automatically generated">
            <a:extLst>
              <a:ext uri="{FF2B5EF4-FFF2-40B4-BE49-F238E27FC236}">
                <a16:creationId xmlns:a16="http://schemas.microsoft.com/office/drawing/2014/main" id="{02D93681-3F26-B070-00EA-9BBF0607C1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204" y="2037587"/>
            <a:ext cx="6519591" cy="19681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E0DB18-5924-B527-7124-B3A41ACB79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759" y="10262357"/>
            <a:ext cx="6226407" cy="26456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625622-875B-3E35-723D-308FFF8810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880" y="6896100"/>
            <a:ext cx="6598057" cy="2997045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888E93-8EE1-293A-6163-5A07335FED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80" y="4290741"/>
            <a:ext cx="65786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6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9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3905" y="21600"/>
                </a:lnTo>
                <a:lnTo>
                  <a:pt x="19977" y="10806"/>
                </a:lnTo>
                <a:close/>
                <a:moveTo>
                  <a:pt x="0" y="0"/>
                </a:moveTo>
                <a:lnTo>
                  <a:pt x="7701" y="0"/>
                </a:lnTo>
                <a:lnTo>
                  <a:pt x="1623" y="10806"/>
                </a:lnTo>
                <a:lnTo>
                  <a:pt x="769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43" name="Black Square"/>
          <p:cNvSpPr txBox="1"/>
          <p:nvPr/>
        </p:nvSpPr>
        <p:spPr>
          <a:xfrm>
            <a:off x="10158117" y="4806282"/>
            <a:ext cx="4067779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pPr marL="0" marR="0" lvl="0" indent="0" algn="ct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do"/>
                <a:ea typeface="Cardo"/>
                <a:cs typeface="Cardo"/>
                <a:sym typeface="Cardo"/>
              </a:rPr>
              <a:t>Sentiment</a:t>
            </a:r>
            <a:endParaRPr kumimoji="0" sz="7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644" name="Lorem ipsum dolor sit amet, consectetur adipiscing elit. Cras id mattis orci. Morbi porta augue id placerat ultricies. Integer non turpis nec elit ornare porta eu a quam. Donec fermentum velit vel maga."/>
          <p:cNvSpPr txBox="1"/>
          <p:nvPr/>
        </p:nvSpPr>
        <p:spPr>
          <a:xfrm>
            <a:off x="8521955" y="6416728"/>
            <a:ext cx="7340083" cy="124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260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pPr marL="0" marR="0" lvl="0" indent="0" algn="ctr" defTabSz="18288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do"/>
                <a:ea typeface="Cardo"/>
                <a:cs typeface="Cardo"/>
                <a:sym typeface="Cardo"/>
              </a:rPr>
              <a:t>When looking at the conversation captured in its </a:t>
            </a:r>
            <a:r>
              <a:rPr lang="en-US" dirty="0"/>
              <a:t>entirety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do"/>
                <a:ea typeface="Cardo"/>
                <a:cs typeface="Cardo"/>
                <a:sym typeface="Cardo"/>
              </a:rPr>
              <a:t> </a:t>
            </a:r>
            <a:endParaRPr kumimoji="0" sz="2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6" name="Rectangle 73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8" name="Rectangle 73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832" y="730250"/>
            <a:ext cx="22334894" cy="4178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1" name="Custom Charts"/>
          <p:cNvSpPr txBox="1"/>
          <p:nvPr/>
        </p:nvSpPr>
        <p:spPr>
          <a:xfrm>
            <a:off x="2103120" y="1173644"/>
            <a:ext cx="7315200" cy="3291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pPr algn="l" defTabSz="91440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Is VADER Sentiment making sense given the context of the conversation?</a:t>
            </a:r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816" y="2115478"/>
            <a:ext cx="256032" cy="1408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87082" y="2801276"/>
            <a:ext cx="2926080" cy="3657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stom Charts">
            <a:extLst>
              <a:ext uri="{FF2B5EF4-FFF2-40B4-BE49-F238E27FC236}">
                <a16:creationId xmlns:a16="http://schemas.microsoft.com/office/drawing/2014/main" id="{1E42A14A-904E-D3F5-3525-9A0812F01CDD}"/>
              </a:ext>
            </a:extLst>
          </p:cNvPr>
          <p:cNvSpPr txBox="1"/>
          <p:nvPr/>
        </p:nvSpPr>
        <p:spPr>
          <a:xfrm>
            <a:off x="10500212" y="1173644"/>
            <a:ext cx="12213484" cy="3291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pPr indent="-228600" algn="l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schemeClr val="tx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Themes of negative conversation seem clear</a:t>
            </a:r>
          </a:p>
          <a:p>
            <a:pPr indent="-228600" algn="l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kern="1200" dirty="0">
              <a:solidFill>
                <a:schemeClr val="tx1"/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  <a:p>
            <a:pPr indent="-228600" algn="l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schemeClr val="tx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Positive conversation seems murky</a:t>
            </a:r>
          </a:p>
          <a:p>
            <a:pPr lvl="1" indent="-228600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kern="1200" dirty="0">
              <a:solidFill>
                <a:schemeClr val="tx1"/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  <a:p>
            <a:pPr lvl="1" indent="-228600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kern="1200" dirty="0">
              <a:solidFill>
                <a:schemeClr val="tx1"/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  <a:p>
            <a:pPr lvl="1" indent="-228600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kern="1200" dirty="0">
              <a:solidFill>
                <a:schemeClr val="tx1"/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  <a:p>
            <a:pPr indent="-228600" algn="l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kern="1200" dirty="0">
                <a:solidFill>
                  <a:schemeClr val="tx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Prompts the question: Is the positive sentiment really a positive conversation?</a:t>
            </a:r>
          </a:p>
        </p:txBody>
      </p:sp>
      <p:pic>
        <p:nvPicPr>
          <p:cNvPr id="10" name="Picture 9" descr="Chart, shape, circle&#10;&#10;Description automatically generated">
            <a:extLst>
              <a:ext uri="{FF2B5EF4-FFF2-40B4-BE49-F238E27FC236}">
                <a16:creationId xmlns:a16="http://schemas.microsoft.com/office/drawing/2014/main" id="{65D32F7E-8BFD-1780-4945-690467C1D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933" y="6160169"/>
            <a:ext cx="5601879" cy="4732181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E6FFC66-885C-9380-A620-88DD326A8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92853"/>
              </p:ext>
            </p:extLst>
          </p:nvPr>
        </p:nvGraphicFramePr>
        <p:xfrm>
          <a:off x="10058400" y="5582653"/>
          <a:ext cx="13550319" cy="75104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6541">
                  <a:extLst>
                    <a:ext uri="{9D8B030D-6E8A-4147-A177-3AD203B41FA5}">
                      <a16:colId xmlns:a16="http://schemas.microsoft.com/office/drawing/2014/main" val="3152506068"/>
                    </a:ext>
                  </a:extLst>
                </a:gridCol>
                <a:gridCol w="1987394">
                  <a:extLst>
                    <a:ext uri="{9D8B030D-6E8A-4147-A177-3AD203B41FA5}">
                      <a16:colId xmlns:a16="http://schemas.microsoft.com/office/drawing/2014/main" val="1050265996"/>
                    </a:ext>
                  </a:extLst>
                </a:gridCol>
                <a:gridCol w="2536384">
                  <a:extLst>
                    <a:ext uri="{9D8B030D-6E8A-4147-A177-3AD203B41FA5}">
                      <a16:colId xmlns:a16="http://schemas.microsoft.com/office/drawing/2014/main" val="3210213824"/>
                    </a:ext>
                  </a:extLst>
                </a:gridCol>
              </a:tblGrid>
              <a:tr h="416179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Tweet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Neg/Pos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Compound Score</a:t>
                      </a:r>
                    </a:p>
                  </a:txBody>
                  <a:tcPr marL="65632" marR="65632" marT="32816" marB="32816"/>
                </a:tc>
                <a:extLst>
                  <a:ext uri="{0D108BD9-81ED-4DB2-BD59-A6C34878D82A}">
                    <a16:rowId xmlns:a16="http://schemas.microsoft.com/office/drawing/2014/main" val="4118728077"/>
                  </a:ext>
                </a:extLst>
              </a:tr>
              <a:tr h="723535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TRUMP LOST, KNEW HE LOST! You </a:t>
                      </a:r>
                      <a:r>
                        <a:rPr lang="en-US" sz="22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maga</a:t>
                      </a:r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 fools are all party to </a:t>
                      </a:r>
                      <a:r>
                        <a:rPr lang="en-US" sz="22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effin</a:t>
                      </a:r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 Treason</a:t>
                      </a:r>
                      <a:endParaRPr lang="en-US" sz="2200" dirty="0">
                        <a:effectLst/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Neg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-0.88</a:t>
                      </a:r>
                      <a:endParaRPr lang="en-US" sz="220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extLst>
                  <a:ext uri="{0D108BD9-81ED-4DB2-BD59-A6C34878D82A}">
                    <a16:rowId xmlns:a16="http://schemas.microsoft.com/office/drawing/2014/main" val="686987137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ANGRY ANGRY ANGRY. It's way beyond bourbon</a:t>
                      </a:r>
                      <a:endParaRPr lang="en-US" sz="2200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Neg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-0.87</a:t>
                      </a:r>
                    </a:p>
                  </a:txBody>
                  <a:tcPr marL="65632" marR="65632" marT="32816" marB="32816"/>
                </a:tc>
                <a:extLst>
                  <a:ext uri="{0D108BD9-81ED-4DB2-BD59-A6C34878D82A}">
                    <a16:rowId xmlns:a16="http://schemas.microsoft.com/office/drawing/2014/main" val="898386904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Keep wasting time and money losers January6thCommitteeHearings</a:t>
                      </a:r>
                      <a:endParaRPr lang="en-US" sz="2200" dirty="0">
                        <a:effectLst/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Neg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-0.72</a:t>
                      </a:r>
                      <a:endParaRPr lang="en-US" sz="220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extLst>
                  <a:ext uri="{0D108BD9-81ED-4DB2-BD59-A6C34878D82A}">
                    <a16:rowId xmlns:a16="http://schemas.microsoft.com/office/drawing/2014/main" val="2439755138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dirty="0">
                          <a:effectLst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Ugh. This shit again </a:t>
                      </a:r>
                    </a:p>
                  </a:txBody>
                  <a:tcPr marL="65632" marR="65632" marT="32816" marB="32816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Neg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-0.75</a:t>
                      </a:r>
                    </a:p>
                  </a:txBody>
                  <a:tcPr marL="65632" marR="65632" marT="32816" marB="32816"/>
                </a:tc>
                <a:extLst>
                  <a:ext uri="{0D108BD9-81ED-4DB2-BD59-A6C34878D82A}">
                    <a16:rowId xmlns:a16="http://schemas.microsoft.com/office/drawing/2014/main" val="504857518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Hooooooooly</a:t>
                      </a:r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 shit</a:t>
                      </a:r>
                      <a:endParaRPr lang="en-US" sz="2200" dirty="0">
                        <a:effectLst/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Neg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-0.55</a:t>
                      </a:r>
                      <a:endParaRPr lang="en-US" sz="2200">
                        <a:effectLst/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 anchor="ctr"/>
                </a:tc>
                <a:extLst>
                  <a:ext uri="{0D108BD9-81ED-4DB2-BD59-A6C34878D82A}">
                    <a16:rowId xmlns:a16="http://schemas.microsoft.com/office/drawing/2014/main" val="3574082476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Fuck Fox News</a:t>
                      </a:r>
                      <a:endParaRPr lang="en-US" sz="2200" dirty="0">
                        <a:effectLst/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Neg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>
                          <a:effectLst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-0.54</a:t>
                      </a:r>
                    </a:p>
                  </a:txBody>
                  <a:tcPr marL="65632" marR="65632" marT="32816" marB="32816" anchor="ctr"/>
                </a:tc>
                <a:extLst>
                  <a:ext uri="{0D108BD9-81ED-4DB2-BD59-A6C34878D82A}">
                    <a16:rowId xmlns:a16="http://schemas.microsoft.com/office/drawing/2014/main" val="1152532177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Distraction 101</a:t>
                      </a:r>
                      <a:endParaRPr lang="en-US" sz="2200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Neg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>
                          <a:effectLst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-0.38</a:t>
                      </a:r>
                    </a:p>
                  </a:txBody>
                  <a:tcPr marL="65632" marR="65632" marT="32816" marB="32816" anchor="ctr"/>
                </a:tc>
                <a:extLst>
                  <a:ext uri="{0D108BD9-81ED-4DB2-BD59-A6C34878D82A}">
                    <a16:rowId xmlns:a16="http://schemas.microsoft.com/office/drawing/2014/main" val="327155085"/>
                  </a:ext>
                </a:extLst>
              </a:tr>
              <a:tr h="526145">
                <a:tc>
                  <a:txBody>
                    <a:bodyPr/>
                    <a:lstStyle/>
                    <a:p>
                      <a:endParaRPr lang="en-US" sz="2200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  <a:sym typeface="Calibri"/>
                      </a:endParaRP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>
                        <a:effectLst/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 anchor="ctr"/>
                </a:tc>
                <a:extLst>
                  <a:ext uri="{0D108BD9-81ED-4DB2-BD59-A6C34878D82A}">
                    <a16:rowId xmlns:a16="http://schemas.microsoft.com/office/drawing/2014/main" val="2570911170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wow wow trumpisgoingtojail capitolriot nancypelos</a:t>
                      </a:r>
                      <a:endParaRPr lang="en-US" sz="220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Pos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0.82</a:t>
                      </a:r>
                    </a:p>
                  </a:txBody>
                  <a:tcPr marL="65632" marR="65632" marT="32816" marB="32816"/>
                </a:tc>
                <a:extLst>
                  <a:ext uri="{0D108BD9-81ED-4DB2-BD59-A6C34878D82A}">
                    <a16:rowId xmlns:a16="http://schemas.microsoft.com/office/drawing/2014/main" val="110835562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Justice &amp; Peace</a:t>
                      </a:r>
                      <a:endParaRPr lang="en-US" sz="2200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Pos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0.78</a:t>
                      </a:r>
                      <a:endParaRPr lang="en-US" sz="220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extLst>
                  <a:ext uri="{0D108BD9-81ED-4DB2-BD59-A6C34878D82A}">
                    <a16:rowId xmlns:a16="http://schemas.microsoft.com/office/drawing/2014/main" val="2401608610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r>
                        <a:rPr lang="en-US" sz="2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Stunning. Stunning. Stunning. Stunning</a:t>
                      </a:r>
                      <a:endParaRPr lang="en-US" sz="220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Pos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0.85</a:t>
                      </a:r>
                      <a:endParaRPr lang="en-US" sz="2200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extLst>
                  <a:ext uri="{0D108BD9-81ED-4DB2-BD59-A6C34878D82A}">
                    <a16:rowId xmlns:a16="http://schemas.microsoft.com/office/drawing/2014/main" val="705284932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r>
                        <a:rPr lang="en-US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Treat Trump like the </a:t>
                      </a:r>
                      <a:r>
                        <a:rPr lang="en-US" sz="2400" b="0" i="0" u="none" strike="noStrike" cap="none" spc="0" baseline="0" dirty="0" err="1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Rosenbergs</a:t>
                      </a:r>
                      <a:endParaRPr lang="en-US" sz="2200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Pos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dirty="0">
                          <a:effectLst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0.63</a:t>
                      </a:r>
                    </a:p>
                  </a:txBody>
                  <a:tcPr marL="65632" marR="65632" marT="32816" marB="32816" anchor="ctr"/>
                </a:tc>
                <a:extLst>
                  <a:ext uri="{0D108BD9-81ED-4DB2-BD59-A6C34878D82A}">
                    <a16:rowId xmlns:a16="http://schemas.microsoft.com/office/drawing/2014/main" val="1667553819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r>
                        <a:rPr lang="en-US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Too funny 😂 #January6thCommitteeHearings</a:t>
                      </a:r>
                      <a:endParaRPr lang="en-US" sz="2200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Pos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dirty="0">
                          <a:effectLst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0.44</a:t>
                      </a:r>
                    </a:p>
                  </a:txBody>
                  <a:tcPr marL="65632" marR="65632" marT="32816" marB="32816" anchor="ctr"/>
                </a:tc>
                <a:extLst>
                  <a:ext uri="{0D108BD9-81ED-4DB2-BD59-A6C34878D82A}">
                    <a16:rowId xmlns:a16="http://schemas.microsoft.com/office/drawing/2014/main" val="4009471416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Interesting</a:t>
                      </a:r>
                      <a:endParaRPr lang="en-US" sz="2200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Pos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0.40</a:t>
                      </a:r>
                      <a:endParaRPr lang="en-US" sz="2200" dirty="0">
                        <a:effectLst/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 anchor="ctr"/>
                </a:tc>
                <a:extLst>
                  <a:ext uri="{0D108BD9-81ED-4DB2-BD59-A6C34878D82A}">
                    <a16:rowId xmlns:a16="http://schemas.microsoft.com/office/drawing/2014/main" val="2142852790"/>
                  </a:ext>
                </a:extLst>
              </a:tr>
              <a:tr h="448607">
                <a:tc>
                  <a:txBody>
                    <a:bodyPr/>
                    <a:lstStyle/>
                    <a:p>
                      <a:r>
                        <a:rPr lang="en-US" sz="2200" b="0" i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Joke</a:t>
                      </a:r>
                      <a:endParaRPr lang="en-US" sz="220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Pos</a:t>
                      </a:r>
                    </a:p>
                  </a:txBody>
                  <a:tcPr marL="65632" marR="65632" marT="32816" marB="3281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dirty="0">
                          <a:effectLst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0.29</a:t>
                      </a:r>
                    </a:p>
                  </a:txBody>
                  <a:tcPr marL="65632" marR="65632" marT="32816" marB="32816" anchor="ctr"/>
                </a:tc>
                <a:extLst>
                  <a:ext uri="{0D108BD9-81ED-4DB2-BD59-A6C34878D82A}">
                    <a16:rowId xmlns:a16="http://schemas.microsoft.com/office/drawing/2014/main" val="86990109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9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3905" y="21600"/>
                </a:lnTo>
                <a:lnTo>
                  <a:pt x="19977" y="10806"/>
                </a:lnTo>
                <a:close/>
                <a:moveTo>
                  <a:pt x="0" y="0"/>
                </a:moveTo>
                <a:lnTo>
                  <a:pt x="7701" y="0"/>
                </a:lnTo>
                <a:lnTo>
                  <a:pt x="1623" y="10806"/>
                </a:lnTo>
                <a:lnTo>
                  <a:pt x="769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43" name="Black Square"/>
          <p:cNvSpPr txBox="1"/>
          <p:nvPr/>
        </p:nvSpPr>
        <p:spPr>
          <a:xfrm>
            <a:off x="8051775" y="6150984"/>
            <a:ext cx="828047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pPr marL="0" marR="0" lvl="0" indent="0" algn="ct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do"/>
                <a:ea typeface="Cardo"/>
                <a:cs typeface="Cardo"/>
                <a:sym typeface="Cardo"/>
              </a:rPr>
              <a:t>Thanks for Listening</a:t>
            </a:r>
            <a:endParaRPr kumimoji="0" sz="7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do"/>
              <a:ea typeface="Cardo"/>
              <a:cs typeface="Cardo"/>
              <a:sym typeface="Cardo"/>
            </a:endParaRPr>
          </a:p>
        </p:txBody>
      </p:sp>
    </p:spTree>
    <p:extLst>
      <p:ext uri="{BB962C8B-B14F-4D97-AF65-F5344CB8AC3E}">
        <p14:creationId xmlns:p14="http://schemas.microsoft.com/office/powerpoint/2010/main" val="1297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9991480" y="0"/>
            <a:ext cx="14425132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Your Title"/>
          <p:cNvSpPr txBox="1"/>
          <p:nvPr/>
        </p:nvSpPr>
        <p:spPr>
          <a:xfrm>
            <a:off x="2648259" y="3671857"/>
            <a:ext cx="505362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401" name="Lorem ipsum dolor sit amet, consectetur adipiscing elit. Cras id mattis orci. Morbi porta augue id placerat ultricies. Integer non turpis nec elit ornare porta eu a quam. Donec fermentum velit vel magna consectetur tristique. Integer at volutpat lacus, e"/>
          <p:cNvSpPr txBox="1"/>
          <p:nvPr/>
        </p:nvSpPr>
        <p:spPr>
          <a:xfrm>
            <a:off x="2253681" y="5014234"/>
            <a:ext cx="6243548" cy="364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lnSpc>
                <a:spcPct val="150000"/>
              </a:lnSpc>
              <a:defRPr sz="26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Since Twitter is a major conversation platform for United States politics, The Washington Post would like to understand the topics that are trending within the January 6</a:t>
            </a:r>
            <a:r>
              <a:rPr lang="en-US" baseline="30000" dirty="0"/>
              <a:t>th</a:t>
            </a:r>
            <a:r>
              <a:rPr lang="en-US" dirty="0"/>
              <a:t> Committee Hearings to get potential story ideas.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D3BA1-0ACC-0FAE-941D-858B855A360F}"/>
              </a:ext>
            </a:extLst>
          </p:cNvPr>
          <p:cNvSpPr/>
          <p:nvPr/>
        </p:nvSpPr>
        <p:spPr>
          <a:xfrm>
            <a:off x="10013795" y="0"/>
            <a:ext cx="14370205" cy="13716000"/>
          </a:xfrm>
          <a:prstGeom prst="rect">
            <a:avLst/>
          </a:prstGeom>
          <a:solidFill>
            <a:schemeClr val="tx1">
              <a:lumMod val="65000"/>
              <a:lumOff val="35000"/>
              <a:alpha val="88638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D151B-8D5B-DD9C-D9D7-61C375B2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0" y="2779333"/>
            <a:ext cx="10217460" cy="6430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2EA77A-11B3-C26B-A875-55B461DFA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1374" y="6664325"/>
            <a:ext cx="6007293" cy="462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Rectangle"/>
          <p:cNvSpPr/>
          <p:nvPr/>
        </p:nvSpPr>
        <p:spPr>
          <a:xfrm>
            <a:off x="14191547" y="0"/>
            <a:ext cx="10192453" cy="137160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Rectangle"/>
          <p:cNvSpPr/>
          <p:nvPr/>
        </p:nvSpPr>
        <p:spPr>
          <a:xfrm>
            <a:off x="0" y="0"/>
            <a:ext cx="14191548" cy="4450140"/>
          </a:xfrm>
          <a:prstGeom prst="rect">
            <a:avLst/>
          </a:prstGeom>
          <a:solidFill>
            <a:srgbClr val="0D0D0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2" name="Circle"/>
          <p:cNvSpPr txBox="1"/>
          <p:nvPr/>
        </p:nvSpPr>
        <p:spPr>
          <a:xfrm>
            <a:off x="2949975" y="5277227"/>
            <a:ext cx="9673825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What topics were most tweeted about during the Oct 13</a:t>
            </a:r>
            <a:r>
              <a:rPr lang="en-US" baseline="30000" dirty="0"/>
              <a:t>th</a:t>
            </a:r>
            <a:r>
              <a:rPr lang="en-US" dirty="0"/>
              <a:t> hearing?</a:t>
            </a:r>
            <a:endParaRPr dirty="0"/>
          </a:p>
        </p:txBody>
      </p:sp>
      <p:sp>
        <p:nvSpPr>
          <p:cNvPr id="442" name="Four Grid Slide"/>
          <p:cNvSpPr txBox="1"/>
          <p:nvPr/>
        </p:nvSpPr>
        <p:spPr>
          <a:xfrm>
            <a:off x="3428311" y="714592"/>
            <a:ext cx="585192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Key Questions</a:t>
            </a:r>
            <a:endParaRPr dirty="0"/>
          </a:p>
        </p:txBody>
      </p:sp>
      <p:sp>
        <p:nvSpPr>
          <p:cNvPr id="443" name="Lorem ipsum dolor sit amet, consectetur adipiscing elit. Cras id mattis orci. Morbi porta augue id placerat ultricies."/>
          <p:cNvSpPr txBox="1"/>
          <p:nvPr/>
        </p:nvSpPr>
        <p:spPr>
          <a:xfrm>
            <a:off x="1761889" y="2016520"/>
            <a:ext cx="10211036" cy="124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60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pPr algn="ctr"/>
            <a:r>
              <a:rPr lang="en-US" dirty="0"/>
              <a:t>The January 6</a:t>
            </a:r>
            <a:r>
              <a:rPr lang="en-US" baseline="30000" dirty="0"/>
              <a:t>th</a:t>
            </a:r>
            <a:r>
              <a:rPr lang="en-US" dirty="0"/>
              <a:t> Committee had a hearing on October 13</a:t>
            </a:r>
            <a:r>
              <a:rPr lang="en-US" baseline="30000" dirty="0"/>
              <a:t>th</a:t>
            </a:r>
            <a:r>
              <a:rPr lang="en-US" dirty="0"/>
              <a:t> 2022  where they presented additional video evidence and voted to subpoena Trump.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AC65225-0216-8CC8-EAE5-BA693741F7AD}"/>
              </a:ext>
            </a:extLst>
          </p:cNvPr>
          <p:cNvSpPr/>
          <p:nvPr/>
        </p:nvSpPr>
        <p:spPr>
          <a:xfrm>
            <a:off x="1951951" y="5443889"/>
            <a:ext cx="545076" cy="5450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6303">
            <a:extLst>
              <a:ext uri="{FF2B5EF4-FFF2-40B4-BE49-F238E27FC236}">
                <a16:creationId xmlns:a16="http://schemas.microsoft.com/office/drawing/2014/main" id="{AC902EED-AAFF-D84E-5DA6-76612B25B91F}"/>
              </a:ext>
            </a:extLst>
          </p:cNvPr>
          <p:cNvSpPr/>
          <p:nvPr/>
        </p:nvSpPr>
        <p:spPr>
          <a:xfrm>
            <a:off x="2141373" y="5555037"/>
            <a:ext cx="218792" cy="274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5" h="21072" extrusionOk="0">
                <a:moveTo>
                  <a:pt x="17468" y="6506"/>
                </a:moveTo>
                <a:cubicBezTo>
                  <a:pt x="16410" y="7763"/>
                  <a:pt x="15333" y="6878"/>
                  <a:pt x="13824" y="5996"/>
                </a:cubicBezTo>
                <a:cubicBezTo>
                  <a:pt x="12317" y="5116"/>
                  <a:pt x="10950" y="4575"/>
                  <a:pt x="12006" y="3318"/>
                </a:cubicBezTo>
                <a:cubicBezTo>
                  <a:pt x="13062" y="2059"/>
                  <a:pt x="15140" y="1754"/>
                  <a:pt x="16648" y="2634"/>
                </a:cubicBezTo>
                <a:cubicBezTo>
                  <a:pt x="18155" y="3515"/>
                  <a:pt x="18522" y="5248"/>
                  <a:pt x="17468" y="6506"/>
                </a:cubicBezTo>
                <a:close/>
                <a:moveTo>
                  <a:pt x="20868" y="4865"/>
                </a:moveTo>
                <a:cubicBezTo>
                  <a:pt x="20191" y="1663"/>
                  <a:pt x="16530" y="-474"/>
                  <a:pt x="12691" y="90"/>
                </a:cubicBezTo>
                <a:cubicBezTo>
                  <a:pt x="8853" y="655"/>
                  <a:pt x="5613" y="3118"/>
                  <a:pt x="6290" y="6320"/>
                </a:cubicBezTo>
                <a:cubicBezTo>
                  <a:pt x="6436" y="7009"/>
                  <a:pt x="6840" y="8088"/>
                  <a:pt x="7318" y="8862"/>
                </a:cubicBezTo>
                <a:lnTo>
                  <a:pt x="346" y="17166"/>
                </a:lnTo>
                <a:cubicBezTo>
                  <a:pt x="90" y="17473"/>
                  <a:pt x="-56" y="18024"/>
                  <a:pt x="20" y="18392"/>
                </a:cubicBezTo>
                <a:lnTo>
                  <a:pt x="470" y="20511"/>
                </a:lnTo>
                <a:cubicBezTo>
                  <a:pt x="547" y="20879"/>
                  <a:pt x="971" y="21126"/>
                  <a:pt x="1412" y="21061"/>
                </a:cubicBezTo>
                <a:lnTo>
                  <a:pt x="3454" y="20761"/>
                </a:lnTo>
                <a:cubicBezTo>
                  <a:pt x="3895" y="20696"/>
                  <a:pt x="4457" y="20387"/>
                  <a:pt x="4700" y="20072"/>
                </a:cubicBezTo>
                <a:lnTo>
                  <a:pt x="7456" y="16513"/>
                </a:lnTo>
                <a:lnTo>
                  <a:pt x="7480" y="16490"/>
                </a:lnTo>
                <a:lnTo>
                  <a:pt x="9346" y="16216"/>
                </a:lnTo>
                <a:lnTo>
                  <a:pt x="12566" y="12046"/>
                </a:lnTo>
                <a:cubicBezTo>
                  <a:pt x="13623" y="12195"/>
                  <a:pt x="15142" y="12146"/>
                  <a:pt x="16039" y="12013"/>
                </a:cubicBezTo>
                <a:cubicBezTo>
                  <a:pt x="19878" y="11449"/>
                  <a:pt x="21544" y="8068"/>
                  <a:pt x="20868" y="48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lnSpc>
                <a:spcPct val="90000"/>
              </a:lnSpc>
              <a:spcBef>
                <a:spcPts val="2250"/>
              </a:spcBef>
              <a:defRPr sz="2500" cap="all" spc="125">
                <a:latin typeface="+mn-lt"/>
                <a:ea typeface="+mn-ea"/>
                <a:cs typeface="+mn-cs"/>
                <a:sym typeface="Aller Light"/>
              </a:defRPr>
            </a:pPr>
            <a:endParaRPr sz="1250"/>
          </a:p>
        </p:txBody>
      </p:sp>
      <p:sp>
        <p:nvSpPr>
          <p:cNvPr id="4" name="Circle">
            <a:extLst>
              <a:ext uri="{FF2B5EF4-FFF2-40B4-BE49-F238E27FC236}">
                <a16:creationId xmlns:a16="http://schemas.microsoft.com/office/drawing/2014/main" id="{1F063A55-D73F-E24A-6D97-90D33F318B7B}"/>
              </a:ext>
            </a:extLst>
          </p:cNvPr>
          <p:cNvSpPr txBox="1"/>
          <p:nvPr/>
        </p:nvSpPr>
        <p:spPr>
          <a:xfrm>
            <a:off x="2975375" y="6877427"/>
            <a:ext cx="967382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What was the primary topic associated with Trump?</a:t>
            </a:r>
            <a:endParaRPr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4DCF32-A7DA-0233-0EDF-5219AD7A0062}"/>
              </a:ext>
            </a:extLst>
          </p:cNvPr>
          <p:cNvSpPr/>
          <p:nvPr/>
        </p:nvSpPr>
        <p:spPr>
          <a:xfrm>
            <a:off x="1977351" y="6917089"/>
            <a:ext cx="545076" cy="5450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6303">
            <a:extLst>
              <a:ext uri="{FF2B5EF4-FFF2-40B4-BE49-F238E27FC236}">
                <a16:creationId xmlns:a16="http://schemas.microsoft.com/office/drawing/2014/main" id="{49FCC2FC-A985-81A4-04B9-FC4983D9CBB5}"/>
              </a:ext>
            </a:extLst>
          </p:cNvPr>
          <p:cNvSpPr/>
          <p:nvPr/>
        </p:nvSpPr>
        <p:spPr>
          <a:xfrm>
            <a:off x="2166773" y="7028237"/>
            <a:ext cx="218792" cy="274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5" h="21072" extrusionOk="0">
                <a:moveTo>
                  <a:pt x="17468" y="6506"/>
                </a:moveTo>
                <a:cubicBezTo>
                  <a:pt x="16410" y="7763"/>
                  <a:pt x="15333" y="6878"/>
                  <a:pt x="13824" y="5996"/>
                </a:cubicBezTo>
                <a:cubicBezTo>
                  <a:pt x="12317" y="5116"/>
                  <a:pt x="10950" y="4575"/>
                  <a:pt x="12006" y="3318"/>
                </a:cubicBezTo>
                <a:cubicBezTo>
                  <a:pt x="13062" y="2059"/>
                  <a:pt x="15140" y="1754"/>
                  <a:pt x="16648" y="2634"/>
                </a:cubicBezTo>
                <a:cubicBezTo>
                  <a:pt x="18155" y="3515"/>
                  <a:pt x="18522" y="5248"/>
                  <a:pt x="17468" y="6506"/>
                </a:cubicBezTo>
                <a:close/>
                <a:moveTo>
                  <a:pt x="20868" y="4865"/>
                </a:moveTo>
                <a:cubicBezTo>
                  <a:pt x="20191" y="1663"/>
                  <a:pt x="16530" y="-474"/>
                  <a:pt x="12691" y="90"/>
                </a:cubicBezTo>
                <a:cubicBezTo>
                  <a:pt x="8853" y="655"/>
                  <a:pt x="5613" y="3118"/>
                  <a:pt x="6290" y="6320"/>
                </a:cubicBezTo>
                <a:cubicBezTo>
                  <a:pt x="6436" y="7009"/>
                  <a:pt x="6840" y="8088"/>
                  <a:pt x="7318" y="8862"/>
                </a:cubicBezTo>
                <a:lnTo>
                  <a:pt x="346" y="17166"/>
                </a:lnTo>
                <a:cubicBezTo>
                  <a:pt x="90" y="17473"/>
                  <a:pt x="-56" y="18024"/>
                  <a:pt x="20" y="18392"/>
                </a:cubicBezTo>
                <a:lnTo>
                  <a:pt x="470" y="20511"/>
                </a:lnTo>
                <a:cubicBezTo>
                  <a:pt x="547" y="20879"/>
                  <a:pt x="971" y="21126"/>
                  <a:pt x="1412" y="21061"/>
                </a:cubicBezTo>
                <a:lnTo>
                  <a:pt x="3454" y="20761"/>
                </a:lnTo>
                <a:cubicBezTo>
                  <a:pt x="3895" y="20696"/>
                  <a:pt x="4457" y="20387"/>
                  <a:pt x="4700" y="20072"/>
                </a:cubicBezTo>
                <a:lnTo>
                  <a:pt x="7456" y="16513"/>
                </a:lnTo>
                <a:lnTo>
                  <a:pt x="7480" y="16490"/>
                </a:lnTo>
                <a:lnTo>
                  <a:pt x="9346" y="16216"/>
                </a:lnTo>
                <a:lnTo>
                  <a:pt x="12566" y="12046"/>
                </a:lnTo>
                <a:cubicBezTo>
                  <a:pt x="13623" y="12195"/>
                  <a:pt x="15142" y="12146"/>
                  <a:pt x="16039" y="12013"/>
                </a:cubicBezTo>
                <a:cubicBezTo>
                  <a:pt x="19878" y="11449"/>
                  <a:pt x="21544" y="8068"/>
                  <a:pt x="20868" y="48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lnSpc>
                <a:spcPct val="90000"/>
              </a:lnSpc>
              <a:spcBef>
                <a:spcPts val="2250"/>
              </a:spcBef>
              <a:defRPr sz="2500" cap="all" spc="125">
                <a:latin typeface="+mn-lt"/>
                <a:ea typeface="+mn-ea"/>
                <a:cs typeface="+mn-cs"/>
                <a:sym typeface="Aller Light"/>
              </a:defRPr>
            </a:pPr>
            <a:endParaRPr sz="1250"/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id="{9D7AE8D1-9D36-5B61-F9F7-10ECB877B177}"/>
              </a:ext>
            </a:extLst>
          </p:cNvPr>
          <p:cNvSpPr txBox="1"/>
          <p:nvPr/>
        </p:nvSpPr>
        <p:spPr>
          <a:xfrm>
            <a:off x="2949975" y="8122027"/>
            <a:ext cx="9673825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What was the sentiment of the primary topic associated with Trump?</a:t>
            </a:r>
            <a:endParaRPr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2EB883-CE11-9169-1610-73AD30B214B5}"/>
              </a:ext>
            </a:extLst>
          </p:cNvPr>
          <p:cNvSpPr/>
          <p:nvPr/>
        </p:nvSpPr>
        <p:spPr>
          <a:xfrm>
            <a:off x="1951951" y="8136289"/>
            <a:ext cx="545076" cy="5450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6303">
            <a:extLst>
              <a:ext uri="{FF2B5EF4-FFF2-40B4-BE49-F238E27FC236}">
                <a16:creationId xmlns:a16="http://schemas.microsoft.com/office/drawing/2014/main" id="{8BCFED8C-33E2-5768-717E-7CDFA644B369}"/>
              </a:ext>
            </a:extLst>
          </p:cNvPr>
          <p:cNvSpPr/>
          <p:nvPr/>
        </p:nvSpPr>
        <p:spPr>
          <a:xfrm>
            <a:off x="2141373" y="8247437"/>
            <a:ext cx="218792" cy="274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5" h="21072" extrusionOk="0">
                <a:moveTo>
                  <a:pt x="17468" y="6506"/>
                </a:moveTo>
                <a:cubicBezTo>
                  <a:pt x="16410" y="7763"/>
                  <a:pt x="15333" y="6878"/>
                  <a:pt x="13824" y="5996"/>
                </a:cubicBezTo>
                <a:cubicBezTo>
                  <a:pt x="12317" y="5116"/>
                  <a:pt x="10950" y="4575"/>
                  <a:pt x="12006" y="3318"/>
                </a:cubicBezTo>
                <a:cubicBezTo>
                  <a:pt x="13062" y="2059"/>
                  <a:pt x="15140" y="1754"/>
                  <a:pt x="16648" y="2634"/>
                </a:cubicBezTo>
                <a:cubicBezTo>
                  <a:pt x="18155" y="3515"/>
                  <a:pt x="18522" y="5248"/>
                  <a:pt x="17468" y="6506"/>
                </a:cubicBezTo>
                <a:close/>
                <a:moveTo>
                  <a:pt x="20868" y="4865"/>
                </a:moveTo>
                <a:cubicBezTo>
                  <a:pt x="20191" y="1663"/>
                  <a:pt x="16530" y="-474"/>
                  <a:pt x="12691" y="90"/>
                </a:cubicBezTo>
                <a:cubicBezTo>
                  <a:pt x="8853" y="655"/>
                  <a:pt x="5613" y="3118"/>
                  <a:pt x="6290" y="6320"/>
                </a:cubicBezTo>
                <a:cubicBezTo>
                  <a:pt x="6436" y="7009"/>
                  <a:pt x="6840" y="8088"/>
                  <a:pt x="7318" y="8862"/>
                </a:cubicBezTo>
                <a:lnTo>
                  <a:pt x="346" y="17166"/>
                </a:lnTo>
                <a:cubicBezTo>
                  <a:pt x="90" y="17473"/>
                  <a:pt x="-56" y="18024"/>
                  <a:pt x="20" y="18392"/>
                </a:cubicBezTo>
                <a:lnTo>
                  <a:pt x="470" y="20511"/>
                </a:lnTo>
                <a:cubicBezTo>
                  <a:pt x="547" y="20879"/>
                  <a:pt x="971" y="21126"/>
                  <a:pt x="1412" y="21061"/>
                </a:cubicBezTo>
                <a:lnTo>
                  <a:pt x="3454" y="20761"/>
                </a:lnTo>
                <a:cubicBezTo>
                  <a:pt x="3895" y="20696"/>
                  <a:pt x="4457" y="20387"/>
                  <a:pt x="4700" y="20072"/>
                </a:cubicBezTo>
                <a:lnTo>
                  <a:pt x="7456" y="16513"/>
                </a:lnTo>
                <a:lnTo>
                  <a:pt x="7480" y="16490"/>
                </a:lnTo>
                <a:lnTo>
                  <a:pt x="9346" y="16216"/>
                </a:lnTo>
                <a:lnTo>
                  <a:pt x="12566" y="12046"/>
                </a:lnTo>
                <a:cubicBezTo>
                  <a:pt x="13623" y="12195"/>
                  <a:pt x="15142" y="12146"/>
                  <a:pt x="16039" y="12013"/>
                </a:cubicBezTo>
                <a:cubicBezTo>
                  <a:pt x="19878" y="11449"/>
                  <a:pt x="21544" y="8068"/>
                  <a:pt x="20868" y="48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lnSpc>
                <a:spcPct val="90000"/>
              </a:lnSpc>
              <a:spcBef>
                <a:spcPts val="2250"/>
              </a:spcBef>
              <a:defRPr sz="2500" cap="all" spc="125">
                <a:latin typeface="+mn-lt"/>
                <a:ea typeface="+mn-ea"/>
                <a:cs typeface="+mn-cs"/>
                <a:sym typeface="Aller Light"/>
              </a:defRPr>
            </a:pPr>
            <a:endParaRPr sz="1250"/>
          </a:p>
        </p:txBody>
      </p:sp>
      <p:pic>
        <p:nvPicPr>
          <p:cNvPr id="18" name="Picture 17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2BB29A71-C1C5-B60D-68D9-D3DB0972D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22" y="1495254"/>
            <a:ext cx="10259572" cy="5146174"/>
          </a:xfrm>
          <a:prstGeom prst="rect">
            <a:avLst/>
          </a:prstGeom>
        </p:spPr>
      </p:pic>
      <p:pic>
        <p:nvPicPr>
          <p:cNvPr id="20" name="Picture 19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83FD000C-418C-45FF-5A34-3F261B321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812" y="6532141"/>
            <a:ext cx="10231225" cy="50181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4DC977-6D4D-AB5D-EC04-A45BD623145F}"/>
              </a:ext>
            </a:extLst>
          </p:cNvPr>
          <p:cNvSpPr/>
          <p:nvPr/>
        </p:nvSpPr>
        <p:spPr>
          <a:xfrm>
            <a:off x="14197263" y="0"/>
            <a:ext cx="10186737" cy="1366787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43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ervices"/>
          <p:cNvSpPr txBox="1"/>
          <p:nvPr/>
        </p:nvSpPr>
        <p:spPr>
          <a:xfrm>
            <a:off x="8335504" y="1163890"/>
            <a:ext cx="7713007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Getting to Answers</a:t>
            </a:r>
            <a:endParaRPr dirty="0"/>
          </a:p>
        </p:txBody>
      </p:sp>
      <p:sp>
        <p:nvSpPr>
          <p:cNvPr id="299" name="Line"/>
          <p:cNvSpPr/>
          <p:nvPr/>
        </p:nvSpPr>
        <p:spPr>
          <a:xfrm>
            <a:off x="4415884" y="7939668"/>
            <a:ext cx="15946244" cy="0"/>
          </a:xfrm>
          <a:prstGeom prst="line">
            <a:avLst/>
          </a:prstGeom>
          <a:ln w="38100">
            <a:solidFill>
              <a:srgbClr val="0D0D0D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Circle"/>
          <p:cNvSpPr/>
          <p:nvPr/>
        </p:nvSpPr>
        <p:spPr>
          <a:xfrm>
            <a:off x="11923462" y="7685937"/>
            <a:ext cx="447871" cy="447871"/>
          </a:xfrm>
          <a:prstGeom prst="ellipse">
            <a:avLst/>
          </a:prstGeom>
          <a:solidFill>
            <a:srgbClr val="0D0D0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Circle"/>
          <p:cNvSpPr/>
          <p:nvPr/>
        </p:nvSpPr>
        <p:spPr>
          <a:xfrm>
            <a:off x="16040530" y="7685937"/>
            <a:ext cx="447871" cy="447871"/>
          </a:xfrm>
          <a:prstGeom prst="ellipse">
            <a:avLst/>
          </a:prstGeom>
          <a:solidFill>
            <a:srgbClr val="0D0D0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Circle"/>
          <p:cNvSpPr/>
          <p:nvPr/>
        </p:nvSpPr>
        <p:spPr>
          <a:xfrm>
            <a:off x="20224519" y="7685937"/>
            <a:ext cx="447871" cy="447871"/>
          </a:xfrm>
          <a:prstGeom prst="ellipse">
            <a:avLst/>
          </a:prstGeom>
          <a:solidFill>
            <a:srgbClr val="0D0D0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3" name="Circle"/>
          <p:cNvSpPr/>
          <p:nvPr/>
        </p:nvSpPr>
        <p:spPr>
          <a:xfrm>
            <a:off x="8096320" y="7654141"/>
            <a:ext cx="447871" cy="447871"/>
          </a:xfrm>
          <a:prstGeom prst="ellipse">
            <a:avLst/>
          </a:prstGeom>
          <a:solidFill>
            <a:srgbClr val="0D0D0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Eject"/>
          <p:cNvSpPr txBox="1"/>
          <p:nvPr/>
        </p:nvSpPr>
        <p:spPr>
          <a:xfrm>
            <a:off x="3108899" y="8368078"/>
            <a:ext cx="236699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Twitter API</a:t>
            </a:r>
            <a:endParaRPr dirty="0"/>
          </a:p>
        </p:txBody>
      </p:sp>
      <p:sp>
        <p:nvSpPr>
          <p:cNvPr id="305" name="Lorem ipsum dolor sit amet, consectet."/>
          <p:cNvSpPr txBox="1"/>
          <p:nvPr/>
        </p:nvSpPr>
        <p:spPr>
          <a:xfrm>
            <a:off x="2737291" y="8952852"/>
            <a:ext cx="311020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sz="2600" dirty="0"/>
              <a:t>Configured &amp; Tested</a:t>
            </a:r>
            <a:endParaRPr sz="2600" dirty="0"/>
          </a:p>
        </p:txBody>
      </p:sp>
      <p:sp>
        <p:nvSpPr>
          <p:cNvPr id="306" name="Circle"/>
          <p:cNvSpPr/>
          <p:nvPr/>
        </p:nvSpPr>
        <p:spPr>
          <a:xfrm>
            <a:off x="4090760" y="7654141"/>
            <a:ext cx="447871" cy="447871"/>
          </a:xfrm>
          <a:prstGeom prst="ellipse">
            <a:avLst/>
          </a:prstGeom>
          <a:solidFill>
            <a:srgbClr val="0D0D0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Compass"/>
          <p:cNvSpPr txBox="1"/>
          <p:nvPr/>
        </p:nvSpPr>
        <p:spPr>
          <a:xfrm>
            <a:off x="7203287" y="8368078"/>
            <a:ext cx="223394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Get Tweets</a:t>
            </a:r>
            <a:endParaRPr dirty="0"/>
          </a:p>
        </p:txBody>
      </p:sp>
      <p:sp>
        <p:nvSpPr>
          <p:cNvPr id="308" name="Lorem ipsum dolor sit amet, consectet."/>
          <p:cNvSpPr txBox="1"/>
          <p:nvPr/>
        </p:nvSpPr>
        <p:spPr>
          <a:xfrm>
            <a:off x="6765153" y="8952852"/>
            <a:ext cx="3110203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sz="2600" dirty="0"/>
              <a:t>Via </a:t>
            </a:r>
            <a:r>
              <a:rPr lang="en-US" sz="2600" dirty="0" err="1"/>
              <a:t>Tweepy</a:t>
            </a:r>
            <a:r>
              <a:rPr lang="en-US" sz="2600" dirty="0"/>
              <a:t> used Twitter API</a:t>
            </a:r>
            <a:endParaRPr sz="2600" dirty="0"/>
          </a:p>
        </p:txBody>
      </p:sp>
      <p:sp>
        <p:nvSpPr>
          <p:cNvPr id="309" name="Envelope"/>
          <p:cNvSpPr txBox="1"/>
          <p:nvPr/>
        </p:nvSpPr>
        <p:spPr>
          <a:xfrm>
            <a:off x="10792382" y="8368078"/>
            <a:ext cx="271003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Preprocessing</a:t>
            </a:r>
            <a:endParaRPr dirty="0"/>
          </a:p>
        </p:txBody>
      </p:sp>
      <p:sp>
        <p:nvSpPr>
          <p:cNvPr id="310" name="Lorem ipsum dolor sit amet, consectet."/>
          <p:cNvSpPr txBox="1"/>
          <p:nvPr/>
        </p:nvSpPr>
        <p:spPr>
          <a:xfrm>
            <a:off x="10592296" y="8952852"/>
            <a:ext cx="3391334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8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sz="2600" dirty="0"/>
              <a:t>Removed special chars, punctuation, </a:t>
            </a:r>
            <a:r>
              <a:rPr lang="en-US" sz="2600" dirty="0" err="1"/>
              <a:t>etc</a:t>
            </a:r>
            <a:endParaRPr sz="2600" dirty="0"/>
          </a:p>
        </p:txBody>
      </p:sp>
      <p:sp>
        <p:nvSpPr>
          <p:cNvPr id="311" name="Eyedropper"/>
          <p:cNvSpPr txBox="1"/>
          <p:nvPr/>
        </p:nvSpPr>
        <p:spPr>
          <a:xfrm>
            <a:off x="14668341" y="8368078"/>
            <a:ext cx="314765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Topic Modeling</a:t>
            </a:r>
            <a:endParaRPr dirty="0"/>
          </a:p>
        </p:txBody>
      </p:sp>
      <p:sp>
        <p:nvSpPr>
          <p:cNvPr id="312" name="Lorem ipsum dolor sit amet, consectet."/>
          <p:cNvSpPr txBox="1"/>
          <p:nvPr/>
        </p:nvSpPr>
        <p:spPr>
          <a:xfrm>
            <a:off x="14374834" y="8952852"/>
            <a:ext cx="3935469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8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sz="2600" dirty="0"/>
              <a:t>Unsupervised learning &amp; rules-based approaches</a:t>
            </a:r>
            <a:endParaRPr sz="2600" dirty="0"/>
          </a:p>
        </p:txBody>
      </p:sp>
      <p:sp>
        <p:nvSpPr>
          <p:cNvPr id="313" name="Bolt"/>
          <p:cNvSpPr txBox="1"/>
          <p:nvPr/>
        </p:nvSpPr>
        <p:spPr>
          <a:xfrm>
            <a:off x="18564584" y="8368078"/>
            <a:ext cx="37231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Sentiment Analysis</a:t>
            </a:r>
            <a:endParaRPr dirty="0"/>
          </a:p>
        </p:txBody>
      </p:sp>
      <p:sp>
        <p:nvSpPr>
          <p:cNvPr id="314" name="Lorem ipsum dolor sit amet, consectet."/>
          <p:cNvSpPr txBox="1"/>
          <p:nvPr/>
        </p:nvSpPr>
        <p:spPr>
          <a:xfrm>
            <a:off x="18871046" y="8952852"/>
            <a:ext cx="311020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Utilized VADER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98FAB-547F-8DC9-2AF1-6BE794652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87" y="5463014"/>
            <a:ext cx="1628078" cy="16280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A0D05C-78A3-32D6-1905-A9227D0E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35" y="5389759"/>
            <a:ext cx="1579757" cy="1579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DEEE00-4B31-9082-5E41-6806F8C8A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939"/>
          <a:stretch/>
        </p:blipFill>
        <p:spPr>
          <a:xfrm>
            <a:off x="11149981" y="5190539"/>
            <a:ext cx="2276089" cy="2213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F6CE96-2DFE-7310-E965-D2245B76D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3734" y="5616038"/>
            <a:ext cx="1793022" cy="179302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CD3F485-414B-6CE1-1C54-7FB638888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56552" y="5553188"/>
            <a:ext cx="1098396" cy="113382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CED16C6-C37F-2A15-3984-AF55E2EB8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776686" y="6200078"/>
            <a:ext cx="1019959" cy="1052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30183-50CB-D629-C265-4858694E2975}"/>
              </a:ext>
            </a:extLst>
          </p:cNvPr>
          <p:cNvSpPr txBox="1"/>
          <p:nvPr/>
        </p:nvSpPr>
        <p:spPr>
          <a:xfrm>
            <a:off x="7457497" y="2522848"/>
            <a:ext cx="8918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35,000 Tweets + Retweets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4C03D-D2C5-E979-B65A-F87146751489}"/>
              </a:ext>
            </a:extLst>
          </p:cNvPr>
          <p:cNvSpPr txBox="1"/>
          <p:nvPr/>
        </p:nvSpPr>
        <p:spPr>
          <a:xfrm>
            <a:off x="2622884" y="12998342"/>
            <a:ext cx="53146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Tweets pulled 10/14/22 at 1:15 Pacific Time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"/>
          <p:cNvSpPr/>
          <p:nvPr/>
        </p:nvSpPr>
        <p:spPr>
          <a:xfrm>
            <a:off x="0" y="0"/>
            <a:ext cx="24384000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9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3905" y="21600"/>
                </a:lnTo>
                <a:lnTo>
                  <a:pt x="19977" y="10806"/>
                </a:lnTo>
                <a:close/>
                <a:moveTo>
                  <a:pt x="0" y="0"/>
                </a:moveTo>
                <a:lnTo>
                  <a:pt x="7701" y="0"/>
                </a:lnTo>
                <a:lnTo>
                  <a:pt x="1623" y="10806"/>
                </a:lnTo>
                <a:lnTo>
                  <a:pt x="7695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43" name="Black Square"/>
          <p:cNvSpPr txBox="1"/>
          <p:nvPr/>
        </p:nvSpPr>
        <p:spPr>
          <a:xfrm>
            <a:off x="8938235" y="6204774"/>
            <a:ext cx="650755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pPr marL="0" marR="0" lvl="0" indent="0" algn="ct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rdo"/>
                <a:ea typeface="Cardo"/>
                <a:cs typeface="Cardo"/>
                <a:sym typeface="Cardo"/>
              </a:rPr>
              <a:t>Topic Modeling</a:t>
            </a:r>
            <a:endParaRPr kumimoji="0" sz="7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rdo"/>
              <a:ea typeface="Cardo"/>
              <a:cs typeface="Cardo"/>
              <a:sym typeface="Cardo"/>
            </a:endParaRPr>
          </a:p>
        </p:txBody>
      </p:sp>
    </p:spTree>
    <p:extLst>
      <p:ext uri="{BB962C8B-B14F-4D97-AF65-F5344CB8AC3E}">
        <p14:creationId xmlns:p14="http://schemas.microsoft.com/office/powerpoint/2010/main" val="12521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BD7EBB9-4EF9-4522-8F14-EB2129336992}"/>
              </a:ext>
            </a:extLst>
          </p:cNvPr>
          <p:cNvSpPr txBox="1"/>
          <p:nvPr/>
        </p:nvSpPr>
        <p:spPr>
          <a:xfrm>
            <a:off x="7855452" y="1165043"/>
            <a:ext cx="7716242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0"/>
              </a:lnSpc>
            </a:pPr>
            <a:r>
              <a:rPr lang="id-ID" sz="9600" dirty="0" err="1">
                <a:solidFill>
                  <a:schemeClr val="tx1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Methodology</a:t>
            </a:r>
            <a:endParaRPr lang="en-US" sz="9600" dirty="0">
              <a:solidFill>
                <a:schemeClr val="tx1"/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1DFE01-81FE-4FD7-BC37-E9D6B7BAF282}"/>
              </a:ext>
            </a:extLst>
          </p:cNvPr>
          <p:cNvSpPr txBox="1"/>
          <p:nvPr/>
        </p:nvSpPr>
        <p:spPr>
          <a:xfrm>
            <a:off x="6976237" y="2570974"/>
            <a:ext cx="891818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Utilize a breadth of algorithms to uncover signals in the data that lead to human-understandable topics </a:t>
            </a:r>
          </a:p>
        </p:txBody>
      </p:sp>
      <p:sp>
        <p:nvSpPr>
          <p:cNvPr id="13" name="Shape 165"/>
          <p:cNvSpPr/>
          <p:nvPr/>
        </p:nvSpPr>
        <p:spPr>
          <a:xfrm>
            <a:off x="5787618" y="7582150"/>
            <a:ext cx="448652" cy="641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2" tIns="38092" rIns="38092" bIns="38092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6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1DFE01-81FE-4FD7-BC37-E9D6B7BAF282}"/>
              </a:ext>
            </a:extLst>
          </p:cNvPr>
          <p:cNvSpPr txBox="1"/>
          <p:nvPr/>
        </p:nvSpPr>
        <p:spPr>
          <a:xfrm>
            <a:off x="1594893" y="5551711"/>
            <a:ext cx="516472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Matrix Factorization utilizing SVD on the matrix of document terms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D7EBB9-4EF9-4522-8F14-EB2129336992}"/>
              </a:ext>
            </a:extLst>
          </p:cNvPr>
          <p:cNvSpPr txBox="1"/>
          <p:nvPr/>
        </p:nvSpPr>
        <p:spPr>
          <a:xfrm>
            <a:off x="1564930" y="4921978"/>
            <a:ext cx="457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LSA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2F7B9A-5B9D-E639-1BAE-FB7441F4C5DC}"/>
              </a:ext>
            </a:extLst>
          </p:cNvPr>
          <p:cNvSpPr/>
          <p:nvPr/>
        </p:nvSpPr>
        <p:spPr>
          <a:xfrm>
            <a:off x="1237134" y="4276166"/>
            <a:ext cx="5298134" cy="820270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D31D8-464B-B816-F674-82A8A8FFCB2C}"/>
              </a:ext>
            </a:extLst>
          </p:cNvPr>
          <p:cNvSpPr txBox="1"/>
          <p:nvPr/>
        </p:nvSpPr>
        <p:spPr>
          <a:xfrm>
            <a:off x="1390306" y="7118332"/>
            <a:ext cx="72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&amp;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7E50F-EC99-E776-C1EB-A7709C7457B6}"/>
              </a:ext>
            </a:extLst>
          </p:cNvPr>
          <p:cNvSpPr txBox="1"/>
          <p:nvPr/>
        </p:nvSpPr>
        <p:spPr>
          <a:xfrm>
            <a:off x="1502177" y="8005836"/>
            <a:ext cx="457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CountVectorizer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DEB41-3959-C289-BA4A-68CB0A8EB517}"/>
              </a:ext>
            </a:extLst>
          </p:cNvPr>
          <p:cNvSpPr txBox="1"/>
          <p:nvPr/>
        </p:nvSpPr>
        <p:spPr>
          <a:xfrm>
            <a:off x="1424563" y="8608676"/>
            <a:ext cx="5272070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Frequency of words in 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Considers words that are abundant in corpus as most statistically significant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Doesn’t identify relationships between words</a:t>
            </a:r>
          </a:p>
        </p:txBody>
      </p:sp>
      <p:sp>
        <p:nvSpPr>
          <p:cNvPr id="6" name="Shape 165">
            <a:extLst>
              <a:ext uri="{FF2B5EF4-FFF2-40B4-BE49-F238E27FC236}">
                <a16:creationId xmlns:a16="http://schemas.microsoft.com/office/drawing/2014/main" id="{B28DC33B-AEED-5D90-FA1D-0180908AA087}"/>
              </a:ext>
            </a:extLst>
          </p:cNvPr>
          <p:cNvSpPr/>
          <p:nvPr/>
        </p:nvSpPr>
        <p:spPr>
          <a:xfrm>
            <a:off x="11883619" y="7573185"/>
            <a:ext cx="448652" cy="641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2" tIns="38092" rIns="38092" bIns="38092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6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0166AB-AFD3-6B30-0D7B-F7489142699A}"/>
              </a:ext>
            </a:extLst>
          </p:cNvPr>
          <p:cNvSpPr txBox="1"/>
          <p:nvPr/>
        </p:nvSpPr>
        <p:spPr>
          <a:xfrm>
            <a:off x="7045438" y="5542746"/>
            <a:ext cx="516472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Matrix Factorization utilizing SVD on the matrix of document terms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E7303-3BA1-DC69-9F04-1A6B84C65EEF}"/>
              </a:ext>
            </a:extLst>
          </p:cNvPr>
          <p:cNvSpPr txBox="1"/>
          <p:nvPr/>
        </p:nvSpPr>
        <p:spPr>
          <a:xfrm>
            <a:off x="7015475" y="4913013"/>
            <a:ext cx="457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LSA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E5000E-59C0-4EA6-74A4-20DE75E2956B}"/>
              </a:ext>
            </a:extLst>
          </p:cNvPr>
          <p:cNvSpPr txBox="1"/>
          <p:nvPr/>
        </p:nvSpPr>
        <p:spPr>
          <a:xfrm>
            <a:off x="6840851" y="7109367"/>
            <a:ext cx="72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&amp;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FAAAB-4084-E776-918B-8529EF7403C1}"/>
              </a:ext>
            </a:extLst>
          </p:cNvPr>
          <p:cNvSpPr txBox="1"/>
          <p:nvPr/>
        </p:nvSpPr>
        <p:spPr>
          <a:xfrm>
            <a:off x="6952722" y="7996871"/>
            <a:ext cx="457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TF-IDF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F209ED-9B82-B030-99CB-84528DF1F6CD}"/>
              </a:ext>
            </a:extLst>
          </p:cNvPr>
          <p:cNvSpPr txBox="1"/>
          <p:nvPr/>
        </p:nvSpPr>
        <p:spPr>
          <a:xfrm>
            <a:off x="6875108" y="8599711"/>
            <a:ext cx="5281030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Frequency of words in text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AND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Inverse Document Frequency downscales words that appear a lot across documents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Helps in highlighting a word that is frequent in a document but not across documents</a:t>
            </a:r>
          </a:p>
        </p:txBody>
      </p:sp>
      <p:sp>
        <p:nvSpPr>
          <p:cNvPr id="17" name="Shape 165">
            <a:extLst>
              <a:ext uri="{FF2B5EF4-FFF2-40B4-BE49-F238E27FC236}">
                <a16:creationId xmlns:a16="http://schemas.microsoft.com/office/drawing/2014/main" id="{857F6903-0670-C848-9714-5D8ECEE97CE9}"/>
              </a:ext>
            </a:extLst>
          </p:cNvPr>
          <p:cNvSpPr/>
          <p:nvPr/>
        </p:nvSpPr>
        <p:spPr>
          <a:xfrm>
            <a:off x="17979619" y="7591115"/>
            <a:ext cx="448652" cy="641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2" tIns="38092" rIns="38092" bIns="38092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6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F848B-AF77-9906-98AF-21FBF6C77625}"/>
              </a:ext>
            </a:extLst>
          </p:cNvPr>
          <p:cNvSpPr txBox="1"/>
          <p:nvPr/>
        </p:nvSpPr>
        <p:spPr>
          <a:xfrm>
            <a:off x="12711134" y="5560676"/>
            <a:ext cx="516472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Probabilistic Modeling describes documents by a distribution of word probabilities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96A98C-8ADE-A22B-68FB-10278F157098}"/>
              </a:ext>
            </a:extLst>
          </p:cNvPr>
          <p:cNvSpPr txBox="1"/>
          <p:nvPr/>
        </p:nvSpPr>
        <p:spPr>
          <a:xfrm>
            <a:off x="12681171" y="4930943"/>
            <a:ext cx="457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LDA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0EE4C-2E18-B32E-41DF-AE793E942200}"/>
              </a:ext>
            </a:extLst>
          </p:cNvPr>
          <p:cNvSpPr txBox="1"/>
          <p:nvPr/>
        </p:nvSpPr>
        <p:spPr>
          <a:xfrm>
            <a:off x="12506547" y="7127297"/>
            <a:ext cx="72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&amp;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45097-FBCD-31F4-2121-5CEC68FCD06E}"/>
              </a:ext>
            </a:extLst>
          </p:cNvPr>
          <p:cNvSpPr txBox="1"/>
          <p:nvPr/>
        </p:nvSpPr>
        <p:spPr>
          <a:xfrm>
            <a:off x="12618418" y="8014801"/>
            <a:ext cx="457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CountVectorizer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BA5509-0CBE-59A5-92D2-A7074C3B473D}"/>
              </a:ext>
            </a:extLst>
          </p:cNvPr>
          <p:cNvSpPr txBox="1"/>
          <p:nvPr/>
        </p:nvSpPr>
        <p:spPr>
          <a:xfrm>
            <a:off x="12540804" y="8617641"/>
            <a:ext cx="5182419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Frequency of words in 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Considers words that are abundant in corpus as most statistically significant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Doesn’t identify relationships between words</a:t>
            </a:r>
          </a:p>
        </p:txBody>
      </p:sp>
      <p:sp>
        <p:nvSpPr>
          <p:cNvPr id="25" name="Shape 165">
            <a:extLst>
              <a:ext uri="{FF2B5EF4-FFF2-40B4-BE49-F238E27FC236}">
                <a16:creationId xmlns:a16="http://schemas.microsoft.com/office/drawing/2014/main" id="{4C388C85-EFC5-3E67-CCBE-89DEAC2AA969}"/>
              </a:ext>
            </a:extLst>
          </p:cNvPr>
          <p:cNvSpPr/>
          <p:nvPr/>
        </p:nvSpPr>
        <p:spPr>
          <a:xfrm>
            <a:off x="23430163" y="7985560"/>
            <a:ext cx="448652" cy="641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2" tIns="38092" rIns="38092" bIns="38092" anchor="ctr"/>
          <a:lstStyle/>
          <a:p>
            <a:pPr algn="ctr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6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9D9E01-25CA-8643-B3AF-CCC307C37318}"/>
              </a:ext>
            </a:extLst>
          </p:cNvPr>
          <p:cNvSpPr txBox="1"/>
          <p:nvPr/>
        </p:nvSpPr>
        <p:spPr>
          <a:xfrm>
            <a:off x="18242355" y="5551711"/>
            <a:ext cx="516472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Probabilistic Modeling &amp; detect common phrases using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Gensim’s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‘Phrases( )’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0A7168-6243-708F-3572-CBC42BCB250E}"/>
              </a:ext>
            </a:extLst>
          </p:cNvPr>
          <p:cNvSpPr txBox="1"/>
          <p:nvPr/>
        </p:nvSpPr>
        <p:spPr>
          <a:xfrm>
            <a:off x="18212392" y="4921978"/>
            <a:ext cx="4578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LDA + </a:t>
            </a:r>
            <a:r>
              <a:rPr lang="id-ID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Bigrams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689863-EE58-6E56-0A9D-28E2CE9C4F5D}"/>
              </a:ext>
            </a:extLst>
          </p:cNvPr>
          <p:cNvSpPr txBox="1"/>
          <p:nvPr/>
        </p:nvSpPr>
        <p:spPr>
          <a:xfrm>
            <a:off x="18149639" y="8005836"/>
            <a:ext cx="523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Gensim</a:t>
            </a:r>
            <a:r>
              <a:rPr lang="id-ID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</a:t>
            </a:r>
            <a:r>
              <a:rPr lang="id-ID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simple_preprocess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B3AAAE-3BCC-DF0F-5684-58A064A84091}"/>
              </a:ext>
            </a:extLst>
          </p:cNvPr>
          <p:cNvSpPr txBox="1"/>
          <p:nvPr/>
        </p:nvSpPr>
        <p:spPr>
          <a:xfrm>
            <a:off x="18072025" y="8608676"/>
            <a:ext cx="4841763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Similar to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CountVectorizer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 but has some additional pre-process techniques to make it easier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40FC6A-EC79-9155-6928-55C4EFD6B789}"/>
              </a:ext>
            </a:extLst>
          </p:cNvPr>
          <p:cNvSpPr txBox="1"/>
          <p:nvPr/>
        </p:nvSpPr>
        <p:spPr>
          <a:xfrm>
            <a:off x="18064661" y="7279697"/>
            <a:ext cx="72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&amp;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20D563-8077-115E-F825-CC2EEAA57F90}"/>
              </a:ext>
            </a:extLst>
          </p:cNvPr>
          <p:cNvSpPr/>
          <p:nvPr/>
        </p:nvSpPr>
        <p:spPr>
          <a:xfrm>
            <a:off x="6795252" y="4294096"/>
            <a:ext cx="5298134" cy="820270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709F2A2-D66B-92B8-E801-6A381E3BC6AD}"/>
              </a:ext>
            </a:extLst>
          </p:cNvPr>
          <p:cNvSpPr/>
          <p:nvPr/>
        </p:nvSpPr>
        <p:spPr>
          <a:xfrm>
            <a:off x="12380264" y="4312026"/>
            <a:ext cx="5298134" cy="820270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90247C-FD6C-CEF6-3D4A-6612728B7E28}"/>
              </a:ext>
            </a:extLst>
          </p:cNvPr>
          <p:cNvSpPr/>
          <p:nvPr/>
        </p:nvSpPr>
        <p:spPr>
          <a:xfrm>
            <a:off x="17911488" y="4276167"/>
            <a:ext cx="5298134" cy="820270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86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7144966-B634-1387-A552-2D649AB6C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60372"/>
              </p:ext>
            </p:extLst>
          </p:nvPr>
        </p:nvGraphicFramePr>
        <p:xfrm>
          <a:off x="2406316" y="1202065"/>
          <a:ext cx="13240085" cy="472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017">
                  <a:extLst>
                    <a:ext uri="{9D8B030D-6E8A-4147-A177-3AD203B41FA5}">
                      <a16:colId xmlns:a16="http://schemas.microsoft.com/office/drawing/2014/main" val="1052575926"/>
                    </a:ext>
                  </a:extLst>
                </a:gridCol>
                <a:gridCol w="2648017">
                  <a:extLst>
                    <a:ext uri="{9D8B030D-6E8A-4147-A177-3AD203B41FA5}">
                      <a16:colId xmlns:a16="http://schemas.microsoft.com/office/drawing/2014/main" val="727489940"/>
                    </a:ext>
                  </a:extLst>
                </a:gridCol>
                <a:gridCol w="2648017">
                  <a:extLst>
                    <a:ext uri="{9D8B030D-6E8A-4147-A177-3AD203B41FA5}">
                      <a16:colId xmlns:a16="http://schemas.microsoft.com/office/drawing/2014/main" val="1462358504"/>
                    </a:ext>
                  </a:extLst>
                </a:gridCol>
                <a:gridCol w="2648017">
                  <a:extLst>
                    <a:ext uri="{9D8B030D-6E8A-4147-A177-3AD203B41FA5}">
                      <a16:colId xmlns:a16="http://schemas.microsoft.com/office/drawing/2014/main" val="109509743"/>
                    </a:ext>
                  </a:extLst>
                </a:gridCol>
                <a:gridCol w="2648017">
                  <a:extLst>
                    <a:ext uri="{9D8B030D-6E8A-4147-A177-3AD203B41FA5}">
                      <a16:colId xmlns:a16="http://schemas.microsoft.com/office/drawing/2014/main" val="2741357595"/>
                    </a:ext>
                  </a:extLst>
                </a:gridCol>
              </a:tblGrid>
              <a:tr h="88533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Algorithm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Topic 1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Results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Topic 2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Results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Topic 3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Results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Topic 4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Results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204981"/>
                  </a:ext>
                </a:extLst>
              </a:tr>
              <a:tr h="15935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LSA with </a:t>
                      </a:r>
                      <a:r>
                        <a:rPr lang="en-US" dirty="0" err="1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CountVectorizer</a:t>
                      </a:r>
                      <a:endParaRPr lang="en-US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trump, knew, responsible, called</a:t>
                      </a:r>
                    </a:p>
                    <a:p>
                      <a:pPr algn="l"/>
                      <a:endParaRPr lang="en-US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mcconnell</a:t>
                      </a:r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mccarthy</a:t>
                      </a:r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mitch </a:t>
                      </a:r>
                      <a:r>
                        <a:rPr lang="en-US" sz="20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kevin</a:t>
                      </a:r>
                      <a:endParaRPr lang="en-US" sz="2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trump, violence,</a:t>
                      </a:r>
                    </a:p>
                    <a:p>
                      <a:pPr algn="l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democracy, mark</a:t>
                      </a:r>
                    </a:p>
                    <a:p>
                      <a:pPr algn="l"/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attack, decided</a:t>
                      </a:r>
                    </a:p>
                    <a:p>
                      <a:pPr algn="l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summoned, excuse</a:t>
                      </a:r>
                    </a:p>
                    <a:p>
                      <a:pPr algn="l"/>
                      <a:endParaRPr lang="en-US" sz="2000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mark, democracy, </a:t>
                      </a:r>
                      <a:r>
                        <a:rPr lang="en-US" sz="2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gop</a:t>
                      </a: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country</a:t>
                      </a:r>
                    </a:p>
                    <a:p>
                      <a:pPr algn="l"/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maga</a:t>
                      </a: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without, love, overthrowing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lost, stone, roger, video</a:t>
                      </a:r>
                    </a:p>
                    <a:p>
                      <a:pPr algn="l"/>
                      <a:endParaRPr 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help, coup yet, new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29716"/>
                  </a:ext>
                </a:extLst>
              </a:tr>
              <a:tr h="885330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LSA with </a:t>
                      </a:r>
                    </a:p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TF-IDF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kevin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backed, </a:t>
                      </a:r>
                      <a:r>
                        <a:rPr lang="en-US" sz="2000" dirty="0" err="1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mccarthy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mitch, </a:t>
                      </a:r>
                      <a:r>
                        <a:rPr lang="en-US" sz="2000" dirty="0" err="1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mcconell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</a:t>
                      </a:r>
                    </a:p>
                    <a:p>
                      <a:pPr algn="l"/>
                      <a:endParaRPr lang="en-US" sz="2000" dirty="0">
                        <a:solidFill>
                          <a:srgbClr val="0070C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responsible, called knew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mark, democracy, violence, Hamill</a:t>
                      </a:r>
                    </a:p>
                    <a:p>
                      <a:pPr algn="l"/>
                      <a:endParaRPr lang="en-US" sz="2000" dirty="0">
                        <a:solidFill>
                          <a:srgbClr val="7030A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rgbClr val="7030A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Creating, correct, overthrowing, love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decided, hatch,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rudy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giuliani</a:t>
                      </a:r>
                      <a:endParaRPr lang="en-US" sz="2000" dirty="0">
                        <a:solidFill>
                          <a:srgbClr val="FF000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rgbClr val="FF000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rgbClr val="FF000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meadows, lost, yet, stone</a:t>
                      </a:r>
                    </a:p>
                  </a:txBody>
                  <a:tcPr>
                    <a:solidFill>
                      <a:srgbClr val="FFBBA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demands, oath, unanimously, deserves</a:t>
                      </a:r>
                    </a:p>
                    <a:p>
                      <a:pPr algn="l"/>
                      <a:endParaRPr lang="en-US" sz="2000" dirty="0">
                        <a:solidFill>
                          <a:srgbClr val="7030A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history, voted, </a:t>
                      </a:r>
                      <a:r>
                        <a:rPr lang="en-US" sz="2000" dirty="0" err="1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subpoeana</a:t>
                      </a:r>
                      <a:endParaRPr lang="en-US" sz="2000" dirty="0">
                        <a:solidFill>
                          <a:srgbClr val="7030A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>
                    <a:solidFill>
                      <a:srgbClr val="D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068967"/>
                  </a:ext>
                </a:extLst>
              </a:tr>
            </a:tbl>
          </a:graphicData>
        </a:graphic>
      </p:graphicFrame>
      <p:sp>
        <p:nvSpPr>
          <p:cNvPr id="3" name="Circle">
            <a:extLst>
              <a:ext uri="{FF2B5EF4-FFF2-40B4-BE49-F238E27FC236}">
                <a16:creationId xmlns:a16="http://schemas.microsoft.com/office/drawing/2014/main" id="{495923F6-E00A-58C0-379A-A7BC3885B168}"/>
              </a:ext>
            </a:extLst>
          </p:cNvPr>
          <p:cNvSpPr txBox="1"/>
          <p:nvPr/>
        </p:nvSpPr>
        <p:spPr>
          <a:xfrm>
            <a:off x="2439716" y="492022"/>
            <a:ext cx="376364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Matrix Factorization</a:t>
            </a:r>
            <a:endParaRPr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DB22ECDD-8F88-0548-F2C1-3ECA75394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626335"/>
              </p:ext>
            </p:extLst>
          </p:nvPr>
        </p:nvGraphicFramePr>
        <p:xfrm>
          <a:off x="2515694" y="6951094"/>
          <a:ext cx="13181505" cy="6028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6301">
                  <a:extLst>
                    <a:ext uri="{9D8B030D-6E8A-4147-A177-3AD203B41FA5}">
                      <a16:colId xmlns:a16="http://schemas.microsoft.com/office/drawing/2014/main" val="1052575926"/>
                    </a:ext>
                  </a:extLst>
                </a:gridCol>
                <a:gridCol w="2636301">
                  <a:extLst>
                    <a:ext uri="{9D8B030D-6E8A-4147-A177-3AD203B41FA5}">
                      <a16:colId xmlns:a16="http://schemas.microsoft.com/office/drawing/2014/main" val="727489940"/>
                    </a:ext>
                  </a:extLst>
                </a:gridCol>
                <a:gridCol w="2636301">
                  <a:extLst>
                    <a:ext uri="{9D8B030D-6E8A-4147-A177-3AD203B41FA5}">
                      <a16:colId xmlns:a16="http://schemas.microsoft.com/office/drawing/2014/main" val="1462358504"/>
                    </a:ext>
                  </a:extLst>
                </a:gridCol>
                <a:gridCol w="2636301">
                  <a:extLst>
                    <a:ext uri="{9D8B030D-6E8A-4147-A177-3AD203B41FA5}">
                      <a16:colId xmlns:a16="http://schemas.microsoft.com/office/drawing/2014/main" val="9296269"/>
                    </a:ext>
                  </a:extLst>
                </a:gridCol>
                <a:gridCol w="2636301">
                  <a:extLst>
                    <a:ext uri="{9D8B030D-6E8A-4147-A177-3AD203B41FA5}">
                      <a16:colId xmlns:a16="http://schemas.microsoft.com/office/drawing/2014/main" val="846865920"/>
                    </a:ext>
                  </a:extLst>
                </a:gridCol>
              </a:tblGrid>
              <a:tr h="10984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Algorithm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Topic 1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Results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Topic 2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Results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Topic 3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Results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Topic 4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Results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204981"/>
                  </a:ext>
                </a:extLst>
              </a:tr>
              <a:tr h="21358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knew, trump,  </a:t>
                      </a: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pelosi</a:t>
                      </a: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amp</a:t>
                      </a:r>
                    </a:p>
                    <a:p>
                      <a:pPr algn="l"/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today, like, still, </a:t>
                      </a:r>
                      <a:r>
                        <a:rPr lang="en-US" sz="20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fbi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trump, knew, responsible, </a:t>
                      </a:r>
                      <a:r>
                        <a:rPr lang="en-US" sz="2000" dirty="0" err="1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mcconnell</a:t>
                      </a:r>
                      <a:endParaRPr lang="en-US" sz="2000" dirty="0">
                        <a:solidFill>
                          <a:srgbClr val="0070C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rgbClr val="0070C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called, mitch, backed, </a:t>
                      </a:r>
                      <a:r>
                        <a:rPr lang="en-US" sz="2000" dirty="0" err="1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mccarthy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70C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kevin</a:t>
                      </a:r>
                      <a:endParaRPr lang="en-US" sz="2000" dirty="0">
                        <a:solidFill>
                          <a:srgbClr val="0070C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2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trump, </a:t>
                      </a:r>
                      <a:r>
                        <a:rPr lang="en-US" sz="2000" dirty="0" err="1">
                          <a:solidFill>
                            <a:schemeClr val="bg2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maga</a:t>
                      </a:r>
                      <a:r>
                        <a:rPr lang="en-US" sz="2000" dirty="0">
                          <a:solidFill>
                            <a:schemeClr val="bg2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2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chris</a:t>
                      </a:r>
                      <a:r>
                        <a:rPr lang="en-US" sz="2000" dirty="0">
                          <a:solidFill>
                            <a:schemeClr val="bg2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thing</a:t>
                      </a:r>
                    </a:p>
                    <a:p>
                      <a:pPr algn="l"/>
                      <a:endParaRPr lang="en-US" sz="2000" dirty="0">
                        <a:solidFill>
                          <a:schemeClr val="bg2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chemeClr val="bg2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chemeClr val="bg2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national, miller, person, acting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Trump, lost, decided, attack, </a:t>
                      </a:r>
                    </a:p>
                    <a:p>
                      <a:pPr algn="l"/>
                      <a:endParaRPr lang="en-US" sz="20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Coup, help, video, new</a:t>
                      </a:r>
                    </a:p>
                  </a:txBody>
                  <a:tcPr>
                    <a:solidFill>
                      <a:srgbClr val="EAD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29716"/>
                  </a:ext>
                </a:extLst>
              </a:tr>
              <a:tr h="2794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LDA with Bigrams</a:t>
                      </a:r>
                      <a:endParaRPr lang="en-US" sz="1000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knew, trump, democracy, lost</a:t>
                      </a:r>
                    </a:p>
                    <a:p>
                      <a:pPr algn="l"/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American_people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break, </a:t>
                      </a:r>
                      <a:r>
                        <a:rPr lang="en-US" sz="20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trump_tried</a:t>
                      </a:r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accept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trump, </a:t>
                      </a:r>
                      <a:r>
                        <a:rPr lang="en-US" sz="2000" dirty="0" err="1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subpoena_donald</a:t>
                      </a:r>
                      <a:r>
                        <a:rPr lang="en-US" sz="2000" dirty="0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testify, voted_ unanimously</a:t>
                      </a:r>
                    </a:p>
                    <a:p>
                      <a:pPr algn="l"/>
                      <a:endParaRPr lang="en-US" sz="2000" dirty="0">
                        <a:solidFill>
                          <a:srgbClr val="7030A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demands, </a:t>
                      </a:r>
                      <a:r>
                        <a:rPr lang="en-US" sz="2000" dirty="0" err="1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oath_democracy</a:t>
                      </a:r>
                      <a:r>
                        <a:rPr lang="en-US" sz="2000" dirty="0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history_deserves</a:t>
                      </a:r>
                      <a:endParaRPr lang="en-US" sz="2000" dirty="0">
                        <a:solidFill>
                          <a:srgbClr val="7030A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>
                    <a:solidFill>
                      <a:srgbClr val="D1D7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trump,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roger_stone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trump_lost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help</a:t>
                      </a:r>
                    </a:p>
                    <a:p>
                      <a:pPr algn="l"/>
                      <a:endParaRPr lang="en-US" sz="2000" dirty="0">
                        <a:solidFill>
                          <a:srgbClr val="FF000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rgbClr val="FF000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rgbClr val="FF000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yet,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mark_meadows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decided,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rudy_giuliani</a:t>
                      </a:r>
                      <a:endParaRPr lang="en-US" sz="2000" dirty="0">
                        <a:solidFill>
                          <a:srgbClr val="FF0000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>
                    <a:solidFill>
                      <a:srgbClr val="FFBBA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accent5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called, mitch_ </a:t>
                      </a:r>
                      <a:r>
                        <a:rPr lang="en-US" sz="2000" dirty="0" err="1">
                          <a:solidFill>
                            <a:schemeClr val="accent5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mcconnell</a:t>
                      </a:r>
                      <a:r>
                        <a:rPr lang="en-US" sz="2000" dirty="0">
                          <a:solidFill>
                            <a:schemeClr val="accent5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knew_ trump, responsible </a:t>
                      </a:r>
                    </a:p>
                    <a:p>
                      <a:pPr algn="l"/>
                      <a:endParaRPr lang="en-US" sz="2000" dirty="0">
                        <a:solidFill>
                          <a:schemeClr val="accent5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endParaRPr lang="en-US" sz="2000" dirty="0">
                        <a:solidFill>
                          <a:schemeClr val="accent5"/>
                        </a:solidFill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  <a:p>
                      <a:pPr algn="l"/>
                      <a:r>
                        <a:rPr lang="en-US" sz="2000" dirty="0" err="1">
                          <a:solidFill>
                            <a:schemeClr val="accent5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kevin_mccarthy</a:t>
                      </a:r>
                      <a:r>
                        <a:rPr lang="en-US" sz="2000" dirty="0">
                          <a:solidFill>
                            <a:schemeClr val="accent5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backed, thing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4019"/>
                  </a:ext>
                </a:extLst>
              </a:tr>
            </a:tbl>
          </a:graphicData>
        </a:graphic>
      </p:graphicFrame>
      <p:sp>
        <p:nvSpPr>
          <p:cNvPr id="6" name="Circle">
            <a:extLst>
              <a:ext uri="{FF2B5EF4-FFF2-40B4-BE49-F238E27FC236}">
                <a16:creationId xmlns:a16="http://schemas.microsoft.com/office/drawing/2014/main" id="{9C68800D-392B-38D9-0D1A-5BD47BB9E674}"/>
              </a:ext>
            </a:extLst>
          </p:cNvPr>
          <p:cNvSpPr txBox="1"/>
          <p:nvPr/>
        </p:nvSpPr>
        <p:spPr>
          <a:xfrm>
            <a:off x="2557112" y="6222164"/>
            <a:ext cx="471815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Probabilistic Modeling</a:t>
            </a:r>
            <a:endParaRPr dirty="0"/>
          </a:p>
        </p:txBody>
      </p:sp>
      <p:sp>
        <p:nvSpPr>
          <p:cNvPr id="4" name="Circle">
            <a:extLst>
              <a:ext uri="{FF2B5EF4-FFF2-40B4-BE49-F238E27FC236}">
                <a16:creationId xmlns:a16="http://schemas.microsoft.com/office/drawing/2014/main" id="{AB7C3598-E4A9-1F1E-CE55-7E83E15B1CA8}"/>
              </a:ext>
            </a:extLst>
          </p:cNvPr>
          <p:cNvSpPr txBox="1"/>
          <p:nvPr/>
        </p:nvSpPr>
        <p:spPr>
          <a:xfrm>
            <a:off x="15864525" y="12183606"/>
            <a:ext cx="8662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6385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7144966-B634-1387-A552-2D649AB6C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112137"/>
              </p:ext>
            </p:extLst>
          </p:nvPr>
        </p:nvGraphicFramePr>
        <p:xfrm>
          <a:off x="2406316" y="1202064"/>
          <a:ext cx="12647830" cy="47303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9566">
                  <a:extLst>
                    <a:ext uri="{9D8B030D-6E8A-4147-A177-3AD203B41FA5}">
                      <a16:colId xmlns:a16="http://schemas.microsoft.com/office/drawing/2014/main" val="1052575926"/>
                    </a:ext>
                  </a:extLst>
                </a:gridCol>
                <a:gridCol w="2529566">
                  <a:extLst>
                    <a:ext uri="{9D8B030D-6E8A-4147-A177-3AD203B41FA5}">
                      <a16:colId xmlns:a16="http://schemas.microsoft.com/office/drawing/2014/main" val="727489940"/>
                    </a:ext>
                  </a:extLst>
                </a:gridCol>
                <a:gridCol w="2529566">
                  <a:extLst>
                    <a:ext uri="{9D8B030D-6E8A-4147-A177-3AD203B41FA5}">
                      <a16:colId xmlns:a16="http://schemas.microsoft.com/office/drawing/2014/main" val="1462358504"/>
                    </a:ext>
                  </a:extLst>
                </a:gridCol>
                <a:gridCol w="2529566">
                  <a:extLst>
                    <a:ext uri="{9D8B030D-6E8A-4147-A177-3AD203B41FA5}">
                      <a16:colId xmlns:a16="http://schemas.microsoft.com/office/drawing/2014/main" val="109509743"/>
                    </a:ext>
                  </a:extLst>
                </a:gridCol>
                <a:gridCol w="2529566">
                  <a:extLst>
                    <a:ext uri="{9D8B030D-6E8A-4147-A177-3AD203B41FA5}">
                      <a16:colId xmlns:a16="http://schemas.microsoft.com/office/drawing/2014/main" val="2741357595"/>
                    </a:ext>
                  </a:extLst>
                </a:gridCol>
              </a:tblGrid>
              <a:tr h="10217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Algorithm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Topic Name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Topic Name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Topic Name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Topic Name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204981"/>
                  </a:ext>
                </a:extLst>
              </a:tr>
              <a:tr h="18391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LSA with </a:t>
                      </a:r>
                      <a:r>
                        <a:rPr lang="en-US" dirty="0" err="1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CountVectorizer</a:t>
                      </a:r>
                      <a:endParaRPr lang="en-US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Mitch + Kevin Knew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Hamill for Democracy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Hamill for Democracy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Roger Stone Video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29716"/>
                  </a:ext>
                </a:extLst>
              </a:tr>
              <a:tr h="1869452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LSA with </a:t>
                      </a:r>
                    </a:p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TF-IDF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Mitch + Kevin Knew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Hamill for Democracy 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474B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 Hatched Coup 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rgbClr val="F5474B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with Meadows, </a:t>
                      </a:r>
                      <a:r>
                        <a:rPr lang="en-US" sz="2000" b="1" dirty="0" err="1">
                          <a:solidFill>
                            <a:srgbClr val="F5474B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Guiliani</a:t>
                      </a:r>
                      <a:r>
                        <a:rPr lang="en-US" sz="2000" b="1" dirty="0">
                          <a:solidFill>
                            <a:srgbClr val="F5474B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Stone</a:t>
                      </a:r>
                    </a:p>
                  </a:txBody>
                  <a:tcPr anchor="ctr">
                    <a:solidFill>
                      <a:srgbClr val="FFBB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Subpoena Trump</a:t>
                      </a:r>
                    </a:p>
                  </a:txBody>
                  <a:tcPr anchor="ctr">
                    <a:solidFill>
                      <a:srgbClr val="D1D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068967"/>
                  </a:ext>
                </a:extLst>
              </a:tr>
            </a:tbl>
          </a:graphicData>
        </a:graphic>
      </p:graphicFrame>
      <p:sp>
        <p:nvSpPr>
          <p:cNvPr id="3" name="Circle">
            <a:extLst>
              <a:ext uri="{FF2B5EF4-FFF2-40B4-BE49-F238E27FC236}">
                <a16:creationId xmlns:a16="http://schemas.microsoft.com/office/drawing/2014/main" id="{495923F6-E00A-58C0-379A-A7BC3885B168}"/>
              </a:ext>
            </a:extLst>
          </p:cNvPr>
          <p:cNvSpPr txBox="1"/>
          <p:nvPr/>
        </p:nvSpPr>
        <p:spPr>
          <a:xfrm>
            <a:off x="2439716" y="492022"/>
            <a:ext cx="376364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Matrix Factorization</a:t>
            </a:r>
            <a:endParaRPr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DB22ECDD-8F88-0548-F2C1-3ECA75394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405843"/>
              </p:ext>
            </p:extLst>
          </p:nvPr>
        </p:nvGraphicFramePr>
        <p:xfrm>
          <a:off x="2515695" y="7307931"/>
          <a:ext cx="12547840" cy="5167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9568">
                  <a:extLst>
                    <a:ext uri="{9D8B030D-6E8A-4147-A177-3AD203B41FA5}">
                      <a16:colId xmlns:a16="http://schemas.microsoft.com/office/drawing/2014/main" val="1052575926"/>
                    </a:ext>
                  </a:extLst>
                </a:gridCol>
                <a:gridCol w="2509568">
                  <a:extLst>
                    <a:ext uri="{9D8B030D-6E8A-4147-A177-3AD203B41FA5}">
                      <a16:colId xmlns:a16="http://schemas.microsoft.com/office/drawing/2014/main" val="727489940"/>
                    </a:ext>
                  </a:extLst>
                </a:gridCol>
                <a:gridCol w="2509568">
                  <a:extLst>
                    <a:ext uri="{9D8B030D-6E8A-4147-A177-3AD203B41FA5}">
                      <a16:colId xmlns:a16="http://schemas.microsoft.com/office/drawing/2014/main" val="1462358504"/>
                    </a:ext>
                  </a:extLst>
                </a:gridCol>
                <a:gridCol w="2509568">
                  <a:extLst>
                    <a:ext uri="{9D8B030D-6E8A-4147-A177-3AD203B41FA5}">
                      <a16:colId xmlns:a16="http://schemas.microsoft.com/office/drawing/2014/main" val="9296269"/>
                    </a:ext>
                  </a:extLst>
                </a:gridCol>
                <a:gridCol w="2509568">
                  <a:extLst>
                    <a:ext uri="{9D8B030D-6E8A-4147-A177-3AD203B41FA5}">
                      <a16:colId xmlns:a16="http://schemas.microsoft.com/office/drawing/2014/main" val="846865920"/>
                    </a:ext>
                  </a:extLst>
                </a:gridCol>
              </a:tblGrid>
              <a:tr h="10132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Algorithm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Topic Name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Topic Name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Topic Name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  <a:sym typeface="Calibri"/>
                        </a:rPr>
                        <a:t>Topic Name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204981"/>
                  </a:ext>
                </a:extLst>
              </a:tr>
              <a:tr h="20271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LDA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Not Clear Enough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Mitch + Kevin Knew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Not Clear Enough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 Lost Decided Attack</a:t>
                      </a:r>
                    </a:p>
                  </a:txBody>
                  <a:tcPr anchor="ctr">
                    <a:solidFill>
                      <a:srgbClr val="EAD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29716"/>
                  </a:ext>
                </a:extLst>
              </a:tr>
              <a:tr h="21267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LDA with Bigrams</a:t>
                      </a:r>
                      <a:endParaRPr lang="en-US" sz="1000" dirty="0">
                        <a:latin typeface="Cardo" panose="02020600000000000000" pitchFamily="18" charset="-79"/>
                        <a:ea typeface="Cardo" panose="02020600000000000000" pitchFamily="18" charset="-79"/>
                        <a:cs typeface="Cardo" panose="02020600000000000000" pitchFamily="18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Not Clear Enough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Subpoena Trump</a:t>
                      </a:r>
                    </a:p>
                  </a:txBody>
                  <a:tcPr anchor="ctr">
                    <a:solidFill>
                      <a:srgbClr val="D1D7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5474B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Trump Hatched Coup 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rgbClr val="F5474B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with Meadows, </a:t>
                      </a:r>
                      <a:r>
                        <a:rPr lang="en-US" sz="2000" b="1" dirty="0" err="1">
                          <a:solidFill>
                            <a:srgbClr val="F5474B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Guiliani</a:t>
                      </a:r>
                      <a:r>
                        <a:rPr lang="en-US" sz="2000" b="1" dirty="0">
                          <a:solidFill>
                            <a:srgbClr val="F5474B"/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, Stone</a:t>
                      </a:r>
                    </a:p>
                  </a:txBody>
                  <a:tcPr anchor="ctr">
                    <a:solidFill>
                      <a:srgbClr val="FFBB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rdo" panose="02020600000000000000" pitchFamily="18" charset="-79"/>
                          <a:ea typeface="Cardo" panose="02020600000000000000" pitchFamily="18" charset="-79"/>
                          <a:cs typeface="Cardo" panose="02020600000000000000" pitchFamily="18" charset="-79"/>
                        </a:rPr>
                        <a:t>Mitch + Kevin Knew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4019"/>
                  </a:ext>
                </a:extLst>
              </a:tr>
            </a:tbl>
          </a:graphicData>
        </a:graphic>
      </p:graphicFrame>
      <p:sp>
        <p:nvSpPr>
          <p:cNvPr id="6" name="Circle">
            <a:extLst>
              <a:ext uri="{FF2B5EF4-FFF2-40B4-BE49-F238E27FC236}">
                <a16:creationId xmlns:a16="http://schemas.microsoft.com/office/drawing/2014/main" id="{9C68800D-392B-38D9-0D1A-5BD47BB9E674}"/>
              </a:ext>
            </a:extLst>
          </p:cNvPr>
          <p:cNvSpPr txBox="1"/>
          <p:nvPr/>
        </p:nvSpPr>
        <p:spPr>
          <a:xfrm>
            <a:off x="2557112" y="6579001"/>
            <a:ext cx="471815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dirty="0"/>
              <a:t>Probabilistic Modeling</a:t>
            </a:r>
            <a:endParaRPr dirty="0"/>
          </a:p>
        </p:txBody>
      </p:sp>
      <p:sp>
        <p:nvSpPr>
          <p:cNvPr id="7" name="Our Development">
            <a:extLst>
              <a:ext uri="{FF2B5EF4-FFF2-40B4-BE49-F238E27FC236}">
                <a16:creationId xmlns:a16="http://schemas.microsoft.com/office/drawing/2014/main" id="{297EDCE4-F8B4-C0FD-07A1-CAC6580D64A3}"/>
              </a:ext>
            </a:extLst>
          </p:cNvPr>
          <p:cNvSpPr txBox="1"/>
          <p:nvPr/>
        </p:nvSpPr>
        <p:spPr>
          <a:xfrm>
            <a:off x="18150524" y="1171316"/>
            <a:ext cx="303223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720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defRPr>
            </a:lvl1pPr>
          </a:lstStyle>
          <a:p>
            <a:r>
              <a:rPr lang="en-US" sz="4000" dirty="0"/>
              <a:t>Topic Names</a:t>
            </a:r>
            <a:endParaRPr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50304-6414-6861-B948-3657197E0302}"/>
              </a:ext>
            </a:extLst>
          </p:cNvPr>
          <p:cNvSpPr txBox="1"/>
          <p:nvPr/>
        </p:nvSpPr>
        <p:spPr>
          <a:xfrm>
            <a:off x="16493558" y="2309818"/>
            <a:ext cx="6393656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Mitch + Kevin Knew Trump Responsible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2291D-62A0-E800-EC0C-1DAABA1A6F8D}"/>
              </a:ext>
            </a:extLst>
          </p:cNvPr>
          <p:cNvSpPr txBox="1"/>
          <p:nvPr/>
        </p:nvSpPr>
        <p:spPr>
          <a:xfrm>
            <a:off x="16602076" y="3666946"/>
            <a:ext cx="622935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Mark Hamill for Democracy – Against Trump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035D5-E424-4A5C-D40D-10A07009D6C2}"/>
              </a:ext>
            </a:extLst>
          </p:cNvPr>
          <p:cNvSpPr txBox="1"/>
          <p:nvPr/>
        </p:nvSpPr>
        <p:spPr>
          <a:xfrm>
            <a:off x="16760259" y="5268009"/>
            <a:ext cx="609974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FF00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Trump Hatched Coup with Meadows, </a:t>
            </a:r>
            <a:r>
              <a:rPr lang="en-US" sz="3000" dirty="0" err="1">
                <a:solidFill>
                  <a:srgbClr val="FF00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Guiliani</a:t>
            </a:r>
            <a:r>
              <a:rPr lang="en-US" sz="3000" dirty="0">
                <a:solidFill>
                  <a:srgbClr val="FF00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, Stone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B0D22-2E1C-09F8-DB91-2B06DC3EF472}"/>
              </a:ext>
            </a:extLst>
          </p:cNvPr>
          <p:cNvSpPr txBox="1"/>
          <p:nvPr/>
        </p:nvSpPr>
        <p:spPr>
          <a:xfrm>
            <a:off x="18201255" y="6700161"/>
            <a:ext cx="3650456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accent2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Roger Stone Video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FB289-41DC-7FAA-856E-F7456181AC96}"/>
              </a:ext>
            </a:extLst>
          </p:cNvPr>
          <p:cNvSpPr txBox="1"/>
          <p:nvPr/>
        </p:nvSpPr>
        <p:spPr>
          <a:xfrm>
            <a:off x="17322234" y="7666954"/>
            <a:ext cx="5022056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7030A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Subpoena Trump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E268E-214B-A172-7A58-D976E0478D00}"/>
              </a:ext>
            </a:extLst>
          </p:cNvPr>
          <p:cNvSpPr txBox="1"/>
          <p:nvPr/>
        </p:nvSpPr>
        <p:spPr>
          <a:xfrm>
            <a:off x="17458519" y="8605776"/>
            <a:ext cx="5136356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accent4">
                    <a:lumMod val="7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Trump Lost Decided Attack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068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0788B27-FC4B-52A0-3CD6-88F713D4D607}"/>
              </a:ext>
            </a:extLst>
          </p:cNvPr>
          <p:cNvSpPr txBox="1"/>
          <p:nvPr/>
        </p:nvSpPr>
        <p:spPr>
          <a:xfrm>
            <a:off x="835122" y="755020"/>
            <a:ext cx="6393656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Mitch + Kevin Knew Trump Responsible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3455B0-07D9-BF04-1CD7-9AD514CDE795}"/>
              </a:ext>
            </a:extLst>
          </p:cNvPr>
          <p:cNvSpPr txBox="1"/>
          <p:nvPr/>
        </p:nvSpPr>
        <p:spPr>
          <a:xfrm>
            <a:off x="8573198" y="678420"/>
            <a:ext cx="622935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Mark Hamill for Democracy – Against Trump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C73D9F-10E8-32AB-BADD-9FCF799F238E}"/>
              </a:ext>
            </a:extLst>
          </p:cNvPr>
          <p:cNvSpPr txBox="1"/>
          <p:nvPr/>
        </p:nvSpPr>
        <p:spPr>
          <a:xfrm>
            <a:off x="16226592" y="759201"/>
            <a:ext cx="6908006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FF00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Trump Hatched Coup with Meadows, </a:t>
            </a:r>
            <a:r>
              <a:rPr lang="en-US" sz="3000" dirty="0" err="1">
                <a:solidFill>
                  <a:srgbClr val="FF00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Guiliani</a:t>
            </a:r>
            <a:r>
              <a:rPr lang="en-US" sz="3000" dirty="0">
                <a:solidFill>
                  <a:srgbClr val="FF0000"/>
                </a:solidFill>
                <a:latin typeface="Cardo" panose="02020600000000000000" pitchFamily="18" charset="-79"/>
                <a:ea typeface="Cardo" panose="02020600000000000000" pitchFamily="18" charset="-79"/>
                <a:cs typeface="Cardo" panose="02020600000000000000" pitchFamily="18" charset="-79"/>
              </a:rPr>
              <a:t>, Stone</a:t>
            </a:r>
          </a:p>
        </p:txBody>
      </p:sp>
      <p:pic>
        <p:nvPicPr>
          <p:cNvPr id="33" name="Picture 3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AFB6FFC-61F5-3DAC-6472-9792FF8FF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32" y="2517942"/>
            <a:ext cx="5514933" cy="2460150"/>
          </a:xfrm>
          <a:prstGeom prst="rect">
            <a:avLst/>
          </a:prstGeo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C05CCA-3290-06F1-6038-A910F41B7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67" y="5374205"/>
            <a:ext cx="4787900" cy="2806700"/>
          </a:xfrm>
          <a:prstGeom prst="rect">
            <a:avLst/>
          </a:prstGeom>
        </p:spPr>
      </p:pic>
      <p:pic>
        <p:nvPicPr>
          <p:cNvPr id="35" name="Picture 34" descr="Text&#10;&#10;Description automatically generated with medium confidence">
            <a:extLst>
              <a:ext uri="{FF2B5EF4-FFF2-40B4-BE49-F238E27FC236}">
                <a16:creationId xmlns:a16="http://schemas.microsoft.com/office/drawing/2014/main" id="{36CE35B6-5A1F-7AA7-DF1A-6DC3C7312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08" y="8468114"/>
            <a:ext cx="5041900" cy="2489200"/>
          </a:xfrm>
          <a:prstGeom prst="rect">
            <a:avLst/>
          </a:prstGeom>
        </p:spPr>
      </p:pic>
      <p:pic>
        <p:nvPicPr>
          <p:cNvPr id="36" name="Picture 3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B975CA-66F0-DC95-D964-57808CD66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717" y="2294796"/>
            <a:ext cx="5540642" cy="5630007"/>
          </a:xfrm>
          <a:prstGeom prst="rect">
            <a:avLst/>
          </a:prstGeom>
        </p:spPr>
      </p:pic>
      <p:pic>
        <p:nvPicPr>
          <p:cNvPr id="37" name="Picture 3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1E7B7166-0C93-E15F-2F03-89EE11AFC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61" y="6026305"/>
            <a:ext cx="5696438" cy="5991738"/>
          </a:xfrm>
          <a:prstGeom prst="rect">
            <a:avLst/>
          </a:prstGeom>
        </p:spPr>
      </p:pic>
      <p:pic>
        <p:nvPicPr>
          <p:cNvPr id="38" name="Picture 3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1E61EB-4AFD-257B-7CDB-7DFFE14CD5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795" y="2019804"/>
            <a:ext cx="5910417" cy="5829591"/>
          </a:xfrm>
          <a:prstGeom prst="rect">
            <a:avLst/>
          </a:prstGeom>
        </p:spPr>
      </p:pic>
      <p:pic>
        <p:nvPicPr>
          <p:cNvPr id="39" name="Picture 3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3CD18C-74CD-2D6B-DE01-B801EA7598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101" y="8060929"/>
            <a:ext cx="5933855" cy="5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1169</Words>
  <Application>Microsoft Macintosh PowerPoint</Application>
  <PresentationFormat>Custom</PresentationFormat>
  <Paragraphs>272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Cardo</vt:lpstr>
      <vt:lpstr>Helvetica</vt:lpstr>
      <vt:lpstr>Helvetica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jennihawkemail@gmail.com</cp:lastModifiedBy>
  <cp:revision>189</cp:revision>
  <cp:lastPrinted>2022-11-02T00:26:51Z</cp:lastPrinted>
  <dcterms:modified xsi:type="dcterms:W3CDTF">2022-11-02T01:02:46Z</dcterms:modified>
</cp:coreProperties>
</file>